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Lobster"/>
      <p:regular r:id="rId35"/>
    </p:embeddedFon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831FCA-6C1A-4F20-A55E-C4E862D0CA76}">
  <a:tblStyle styleId="{94831FCA-6C1A-4F20-A55E-C4E862D0CA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Lobster-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PTSansNarrow-bold.fntdata"/><Relationship Id="rId14" Type="http://schemas.openxmlformats.org/officeDocument/2006/relationships/slide" Target="slides/slide8.xml"/><Relationship Id="rId36" Type="http://schemas.openxmlformats.org/officeDocument/2006/relationships/font" Target="fonts/PTSansNarrow-regular.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a786b5a5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a786b5a5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a786b5a53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a786b5a53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a2d9f1930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a2d9f1930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a786b5a5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a786b5a5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a2d9f1930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a2d9f1930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a2d9f1930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a2d9f1930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a2d9f1930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a2d9f1930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a2d9f1930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a2d9f1930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a2d9f1930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a2d9f1930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a786b5a53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a786b5a53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a2d9f1930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a2d9f1930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a2d9f193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a2d9f193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a2d9f1930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a2d9f1930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a786b5a5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a786b5a5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a786b5a5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a786b5a5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a786b5a5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a786b5a5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d96b101d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d96b101d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a1c3164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a1c3164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a2d9f193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a2d9f193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a2d9f193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a2d9f193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a2d9f193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a2d9f193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a2d9f193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a2d9f193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a2d9f1930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a2d9f1930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a786b5a53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a786b5a53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i.org/10.26459/hueunijssh.v131i6d.6521" TargetMode="External"/><Relationship Id="rId4" Type="http://schemas.openxmlformats.org/officeDocument/2006/relationships/hyperlink" Target="https://doi.org/10.26459/hueunijssh.v131i6d.6521" TargetMode="External"/><Relationship Id="rId5" Type="http://schemas.openxmlformats.org/officeDocument/2006/relationships/hyperlink" Target="https://www.olabs.edu.in/?pg=topMenu&amp;id=41" TargetMode="External"/><Relationship Id="rId6" Type="http://schemas.openxmlformats.org/officeDocument/2006/relationships/hyperlink" Target="https://www.olabs.edu.in/?pg=topMenu&amp;id=4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3"/>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t> </a:t>
            </a:r>
            <a:endParaRPr/>
          </a:p>
        </p:txBody>
      </p:sp>
      <p:pic>
        <p:nvPicPr>
          <p:cNvPr id="69" name="Google Shape;69;p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234500" y="87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5.1 </a:t>
            </a:r>
            <a:r>
              <a:rPr lang="vi">
                <a:solidFill>
                  <a:srgbClr val="0D0D0D"/>
                </a:solidFill>
                <a:latin typeface="Times New Roman"/>
                <a:ea typeface="Times New Roman"/>
                <a:cs typeface="Times New Roman"/>
                <a:sym typeface="Times New Roman"/>
              </a:rPr>
              <a:t>Giao diện thực hành </a:t>
            </a:r>
            <a:endParaRPr>
              <a:solidFill>
                <a:srgbClr val="0D0D0D"/>
              </a:solidFill>
              <a:latin typeface="Times New Roman"/>
              <a:ea typeface="Times New Roman"/>
              <a:cs typeface="Times New Roman"/>
              <a:sym typeface="Times New Roman"/>
            </a:endParaRPr>
          </a:p>
        </p:txBody>
      </p:sp>
      <p:pic>
        <p:nvPicPr>
          <p:cNvPr id="171" name="Google Shape;171;p22"/>
          <p:cNvPicPr preferRelativeResize="0"/>
          <p:nvPr/>
        </p:nvPicPr>
        <p:blipFill>
          <a:blip r:embed="rId3">
            <a:alphaModFix/>
          </a:blip>
          <a:stretch>
            <a:fillRect/>
          </a:stretch>
        </p:blipFill>
        <p:spPr>
          <a:xfrm>
            <a:off x="0" y="1065375"/>
            <a:ext cx="9144001" cy="4004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97600"/>
            <a:ext cx="8751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177" name="Google Shape;177;p23"/>
          <p:cNvSpPr txBox="1"/>
          <p:nvPr>
            <p:ph idx="1" type="body"/>
          </p:nvPr>
        </p:nvSpPr>
        <p:spPr>
          <a:xfrm>
            <a:off x="311700" y="1266325"/>
            <a:ext cx="5817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600">
                <a:latin typeface="Times New Roman"/>
                <a:ea typeface="Times New Roman"/>
                <a:cs typeface="Times New Roman"/>
                <a:sym typeface="Times New Roman"/>
              </a:rPr>
              <a:t>Đối với học sinh </a:t>
            </a:r>
            <a:endParaRPr sz="1600">
              <a:latin typeface="Times New Roman"/>
              <a:ea typeface="Times New Roman"/>
              <a:cs typeface="Times New Roman"/>
              <a:sym typeface="Times New Roman"/>
            </a:endParaRPr>
          </a:p>
          <a:p>
            <a:pPr indent="-330200" lvl="0" marL="457200" rtl="0" algn="l">
              <a:spcBef>
                <a:spcPts val="1200"/>
              </a:spcBef>
              <a:spcAft>
                <a:spcPts val="0"/>
              </a:spcAft>
              <a:buSzPts val="1600"/>
              <a:buFont typeface="Times New Roman"/>
              <a:buChar char="❏"/>
            </a:pPr>
            <a:r>
              <a:rPr lang="vi" sz="1600">
                <a:latin typeface="Times New Roman"/>
                <a:ea typeface="Times New Roman"/>
                <a:cs typeface="Times New Roman"/>
                <a:sym typeface="Times New Roman"/>
              </a:rPr>
              <a:t>Học sinh</a:t>
            </a:r>
            <a:r>
              <a:rPr lang="vi" sz="1600">
                <a:solidFill>
                  <a:srgbClr val="0D0D0D"/>
                </a:solidFill>
                <a:latin typeface="Times New Roman"/>
                <a:ea typeface="Times New Roman"/>
                <a:cs typeface="Times New Roman"/>
                <a:sym typeface="Times New Roman"/>
              </a:rPr>
              <a:t> sẽ tiến hành thí nghiệm vào làm bài kiểm tra và hệ thống ghi nhận được điểm bài kiểm tra </a:t>
            </a:r>
            <a:endParaRPr sz="1600">
              <a:solidFill>
                <a:srgbClr val="0D0D0D"/>
              </a:solidFill>
              <a:latin typeface="Times New Roman"/>
              <a:ea typeface="Times New Roman"/>
              <a:cs typeface="Times New Roman"/>
              <a:sym typeface="Times New Roman"/>
            </a:endParaRPr>
          </a:p>
          <a:p>
            <a:pPr indent="0" lvl="0" marL="0" rtl="0" algn="l">
              <a:spcBef>
                <a:spcPts val="1200"/>
              </a:spcBef>
              <a:spcAft>
                <a:spcPts val="0"/>
              </a:spcAft>
              <a:buNone/>
            </a:pPr>
            <a:r>
              <a:rPr lang="vi" sz="1600">
                <a:solidFill>
                  <a:srgbClr val="0D0D0D"/>
                </a:solidFill>
                <a:latin typeface="Times New Roman"/>
                <a:ea typeface="Times New Roman"/>
                <a:cs typeface="Times New Roman"/>
                <a:sym typeface="Times New Roman"/>
              </a:rPr>
              <a:t>Đối với giáo viên </a:t>
            </a:r>
            <a:endParaRPr sz="1600">
              <a:solidFill>
                <a:srgbClr val="0D0D0D"/>
              </a:solidFill>
              <a:latin typeface="Times New Roman"/>
              <a:ea typeface="Times New Roman"/>
              <a:cs typeface="Times New Roman"/>
              <a:sym typeface="Times New Roman"/>
            </a:endParaRPr>
          </a:p>
          <a:p>
            <a:pPr indent="-330200" lvl="0" marL="457200" rtl="0" algn="l">
              <a:spcBef>
                <a:spcPts val="1200"/>
              </a:spcBef>
              <a:spcAft>
                <a:spcPts val="0"/>
              </a:spcAft>
              <a:buClr>
                <a:srgbClr val="0D0D0D"/>
              </a:buClr>
              <a:buSzPts val="1600"/>
              <a:buFont typeface="Times New Roman"/>
              <a:buChar char="❏"/>
            </a:pPr>
            <a:r>
              <a:rPr lang="vi" sz="1600">
                <a:solidFill>
                  <a:srgbClr val="0D0D0D"/>
                </a:solidFill>
                <a:latin typeface="Times New Roman"/>
                <a:ea typeface="Times New Roman"/>
                <a:cs typeface="Times New Roman"/>
                <a:sym typeface="Times New Roman"/>
              </a:rPr>
              <a:t>Giáo Viên có thể tải lên và quản lý nội dung giảng dạy một cách hiệu quả. Họ có thể tạo ra các bài giảng trực tuyến</a:t>
            </a:r>
            <a:endParaRPr sz="1600">
              <a:solidFill>
                <a:srgbClr val="0D0D0D"/>
              </a:solidFill>
              <a:latin typeface="Times New Roman"/>
              <a:ea typeface="Times New Roman"/>
              <a:cs typeface="Times New Roman"/>
              <a:sym typeface="Times New Roman"/>
            </a:endParaRPr>
          </a:p>
          <a:p>
            <a:pPr indent="0" lvl="0" marL="0" rtl="0" algn="l">
              <a:spcBef>
                <a:spcPts val="1200"/>
              </a:spcBef>
              <a:spcAft>
                <a:spcPts val="0"/>
              </a:spcAft>
              <a:buNone/>
            </a:pPr>
            <a:r>
              <a:rPr lang="vi" sz="1600">
                <a:solidFill>
                  <a:srgbClr val="0D0D0D"/>
                </a:solidFill>
                <a:latin typeface="Times New Roman"/>
                <a:ea typeface="Times New Roman"/>
                <a:cs typeface="Times New Roman"/>
                <a:sym typeface="Times New Roman"/>
              </a:rPr>
              <a:t>Đối với quản lý </a:t>
            </a:r>
            <a:endParaRPr sz="1600">
              <a:solidFill>
                <a:srgbClr val="0D0D0D"/>
              </a:solidFill>
              <a:latin typeface="Times New Roman"/>
              <a:ea typeface="Times New Roman"/>
              <a:cs typeface="Times New Roman"/>
              <a:sym typeface="Times New Roman"/>
            </a:endParaRPr>
          </a:p>
          <a:p>
            <a:pPr indent="-330200" lvl="0" marL="457200" rtl="0" algn="l">
              <a:spcBef>
                <a:spcPts val="1200"/>
              </a:spcBef>
              <a:spcAft>
                <a:spcPts val="0"/>
              </a:spcAft>
              <a:buClr>
                <a:srgbClr val="0D0D0D"/>
              </a:buClr>
              <a:buSzPts val="1600"/>
              <a:buFont typeface="Times New Roman"/>
              <a:buChar char="❏"/>
            </a:pPr>
            <a:r>
              <a:rPr lang="vi" sz="1600">
                <a:solidFill>
                  <a:srgbClr val="0D0D0D"/>
                </a:solidFill>
                <a:latin typeface="Times New Roman"/>
                <a:ea typeface="Times New Roman"/>
                <a:cs typeface="Times New Roman"/>
                <a:sym typeface="Times New Roman"/>
              </a:rPr>
              <a:t>Quản lý có thể tạo, chỉnh sửa và phân loại các tài liệu, bài giảng, video, bài kiểm tra và tài liệu học khác.</a:t>
            </a:r>
            <a:endParaRPr sz="1600">
              <a:solidFill>
                <a:srgbClr val="0D0D0D"/>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600">
              <a:solidFill>
                <a:srgbClr val="0D0D0D"/>
              </a:solidFill>
              <a:latin typeface="Times New Roman"/>
              <a:ea typeface="Times New Roman"/>
              <a:cs typeface="Times New Roman"/>
              <a:sym typeface="Times New Roman"/>
            </a:endParaRPr>
          </a:p>
        </p:txBody>
      </p:sp>
      <p:pic>
        <p:nvPicPr>
          <p:cNvPr id="178" name="Google Shape;178;p23"/>
          <p:cNvPicPr preferRelativeResize="0"/>
          <p:nvPr/>
        </p:nvPicPr>
        <p:blipFill>
          <a:blip r:embed="rId3">
            <a:alphaModFix/>
          </a:blip>
          <a:stretch>
            <a:fillRect/>
          </a:stretch>
        </p:blipFill>
        <p:spPr>
          <a:xfrm>
            <a:off x="5949825" y="1266325"/>
            <a:ext cx="3194175" cy="16834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244150" y="97600"/>
            <a:ext cx="8899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pic>
        <p:nvPicPr>
          <p:cNvPr id="184" name="Google Shape;184;p24"/>
          <p:cNvPicPr preferRelativeResize="0"/>
          <p:nvPr/>
        </p:nvPicPr>
        <p:blipFill>
          <a:blip r:embed="rId3">
            <a:alphaModFix/>
          </a:blip>
          <a:stretch>
            <a:fillRect/>
          </a:stretch>
        </p:blipFill>
        <p:spPr>
          <a:xfrm>
            <a:off x="2472350" y="1273225"/>
            <a:ext cx="4641700" cy="330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238575" y="-7550"/>
            <a:ext cx="8786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190" name="Google Shape;190;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sz="1400">
                <a:solidFill>
                  <a:srgbClr val="0D0D0D"/>
                </a:solidFill>
                <a:latin typeface="Times New Roman"/>
                <a:ea typeface="Times New Roman"/>
                <a:cs typeface="Times New Roman"/>
                <a:sym typeface="Times New Roman"/>
              </a:rPr>
              <a:t>Giao diện </a:t>
            </a:r>
            <a:r>
              <a:rPr lang="vi" sz="1400">
                <a:solidFill>
                  <a:srgbClr val="0D0D0D"/>
                </a:solidFill>
                <a:latin typeface="Times New Roman"/>
                <a:ea typeface="Times New Roman"/>
                <a:cs typeface="Times New Roman"/>
                <a:sym typeface="Times New Roman"/>
              </a:rPr>
              <a:t>người dùng</a:t>
            </a:r>
            <a:r>
              <a:rPr lang="vi" sz="1400">
                <a:solidFill>
                  <a:srgbClr val="0D0D0D"/>
                </a:solidFill>
                <a:latin typeface="Times New Roman"/>
                <a:ea typeface="Times New Roman"/>
                <a:cs typeface="Times New Roman"/>
                <a:sym typeface="Times New Roman"/>
              </a:rPr>
              <a:t> </a:t>
            </a:r>
            <a:endParaRPr sz="1400">
              <a:solidFill>
                <a:srgbClr val="0D0D0D"/>
              </a:solidFill>
              <a:latin typeface="Times New Roman"/>
              <a:ea typeface="Times New Roman"/>
              <a:cs typeface="Times New Roman"/>
              <a:sym typeface="Times New Roman"/>
            </a:endParaRPr>
          </a:p>
        </p:txBody>
      </p:sp>
      <p:pic>
        <p:nvPicPr>
          <p:cNvPr id="191" name="Google Shape;191;p25"/>
          <p:cNvPicPr preferRelativeResize="0"/>
          <p:nvPr/>
        </p:nvPicPr>
        <p:blipFill>
          <a:blip r:embed="rId3">
            <a:alphaModFix/>
          </a:blip>
          <a:stretch>
            <a:fillRect/>
          </a:stretch>
        </p:blipFill>
        <p:spPr>
          <a:xfrm>
            <a:off x="0" y="785100"/>
            <a:ext cx="9144001" cy="4265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233750" y="100350"/>
            <a:ext cx="87138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197" name="Google Shape;197;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400">
              <a:solidFill>
                <a:srgbClr val="0D0D0D"/>
              </a:solidFill>
              <a:latin typeface="Times New Roman"/>
              <a:ea typeface="Times New Roman"/>
              <a:cs typeface="Times New Roman"/>
              <a:sym typeface="Times New Roman"/>
            </a:endParaRPr>
          </a:p>
        </p:txBody>
      </p:sp>
      <p:pic>
        <p:nvPicPr>
          <p:cNvPr id="198" name="Google Shape;198;p26"/>
          <p:cNvPicPr preferRelativeResize="0"/>
          <p:nvPr/>
        </p:nvPicPr>
        <p:blipFill>
          <a:blip r:embed="rId3">
            <a:alphaModFix/>
          </a:blip>
          <a:stretch>
            <a:fillRect/>
          </a:stretch>
        </p:blipFill>
        <p:spPr>
          <a:xfrm>
            <a:off x="0" y="930275"/>
            <a:ext cx="9144000" cy="409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437150" y="86850"/>
            <a:ext cx="860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204" name="Google Shape;204;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sz="1400">
                <a:solidFill>
                  <a:srgbClr val="0D0D0D"/>
                </a:solidFill>
                <a:latin typeface="Times New Roman"/>
                <a:ea typeface="Times New Roman"/>
                <a:cs typeface="Times New Roman"/>
                <a:sym typeface="Times New Roman"/>
              </a:rPr>
              <a:t>Giao diện </a:t>
            </a:r>
            <a:r>
              <a:rPr lang="vi" sz="1400">
                <a:solidFill>
                  <a:srgbClr val="0D0D0D"/>
                </a:solidFill>
                <a:latin typeface="Times New Roman"/>
                <a:ea typeface="Times New Roman"/>
                <a:cs typeface="Times New Roman"/>
                <a:sym typeface="Times New Roman"/>
              </a:rPr>
              <a:t>quản lý học sinh</a:t>
            </a:r>
            <a:r>
              <a:rPr lang="vi" sz="1400">
                <a:solidFill>
                  <a:srgbClr val="0D0D0D"/>
                </a:solidFill>
                <a:latin typeface="Times New Roman"/>
                <a:ea typeface="Times New Roman"/>
                <a:cs typeface="Times New Roman"/>
                <a:sym typeface="Times New Roman"/>
              </a:rPr>
              <a:t>  </a:t>
            </a:r>
            <a:endParaRPr sz="1400">
              <a:solidFill>
                <a:srgbClr val="0D0D0D"/>
              </a:solidFill>
              <a:latin typeface="Times New Roman"/>
              <a:ea typeface="Times New Roman"/>
              <a:cs typeface="Times New Roman"/>
              <a:sym typeface="Times New Roman"/>
            </a:endParaRPr>
          </a:p>
        </p:txBody>
      </p:sp>
      <p:pic>
        <p:nvPicPr>
          <p:cNvPr id="205" name="Google Shape;205;p27"/>
          <p:cNvPicPr preferRelativeResize="0"/>
          <p:nvPr/>
        </p:nvPicPr>
        <p:blipFill>
          <a:blip r:embed="rId3">
            <a:alphaModFix/>
          </a:blip>
          <a:stretch>
            <a:fillRect/>
          </a:stretch>
        </p:blipFill>
        <p:spPr>
          <a:xfrm>
            <a:off x="9525" y="939925"/>
            <a:ext cx="9134475" cy="411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311700" y="90700"/>
            <a:ext cx="87228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211" name="Google Shape;211;p28"/>
          <p:cNvSpPr txBox="1"/>
          <p:nvPr>
            <p:ph idx="1" type="body"/>
          </p:nvPr>
        </p:nvSpPr>
        <p:spPr>
          <a:xfrm>
            <a:off x="311700" y="11513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400">
              <a:solidFill>
                <a:srgbClr val="0D0D0D"/>
              </a:solidFill>
              <a:latin typeface="Times New Roman"/>
              <a:ea typeface="Times New Roman"/>
              <a:cs typeface="Times New Roman"/>
              <a:sym typeface="Times New Roman"/>
            </a:endParaRPr>
          </a:p>
        </p:txBody>
      </p:sp>
      <p:pic>
        <p:nvPicPr>
          <p:cNvPr id="212" name="Google Shape;212;p28"/>
          <p:cNvPicPr preferRelativeResize="0"/>
          <p:nvPr/>
        </p:nvPicPr>
        <p:blipFill>
          <a:blip r:embed="rId3">
            <a:alphaModFix/>
          </a:blip>
          <a:stretch>
            <a:fillRect/>
          </a:stretch>
        </p:blipFill>
        <p:spPr>
          <a:xfrm>
            <a:off x="0" y="1014425"/>
            <a:ext cx="9144001" cy="401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224100" y="78325"/>
            <a:ext cx="8771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latin typeface="Times New Roman"/>
              <a:ea typeface="Times New Roman"/>
              <a:cs typeface="Times New Roman"/>
              <a:sym typeface="Times New Roman"/>
            </a:endParaRPr>
          </a:p>
        </p:txBody>
      </p:sp>
      <p:sp>
        <p:nvSpPr>
          <p:cNvPr id="218" name="Google Shape;218;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400">
              <a:solidFill>
                <a:srgbClr val="0D0D0D"/>
              </a:solidFill>
              <a:latin typeface="Times New Roman"/>
              <a:ea typeface="Times New Roman"/>
              <a:cs typeface="Times New Roman"/>
              <a:sym typeface="Times New Roman"/>
            </a:endParaRPr>
          </a:p>
        </p:txBody>
      </p:sp>
      <p:pic>
        <p:nvPicPr>
          <p:cNvPr id="219" name="Google Shape;219;p29"/>
          <p:cNvPicPr preferRelativeResize="0"/>
          <p:nvPr/>
        </p:nvPicPr>
        <p:blipFill>
          <a:blip r:embed="rId3">
            <a:alphaModFix/>
          </a:blip>
          <a:stretch>
            <a:fillRect/>
          </a:stretch>
        </p:blipFill>
        <p:spPr>
          <a:xfrm>
            <a:off x="0" y="930275"/>
            <a:ext cx="9144000" cy="410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281050" y="78300"/>
            <a:ext cx="8676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p:txBody>
      </p:sp>
      <p:sp>
        <p:nvSpPr>
          <p:cNvPr id="225" name="Google Shape;225;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0"/>
          <p:cNvPicPr preferRelativeResize="0"/>
          <p:nvPr/>
        </p:nvPicPr>
        <p:blipFill>
          <a:blip r:embed="rId3">
            <a:alphaModFix/>
          </a:blip>
          <a:stretch>
            <a:fillRect/>
          </a:stretch>
        </p:blipFill>
        <p:spPr>
          <a:xfrm>
            <a:off x="0" y="930275"/>
            <a:ext cx="9082675" cy="409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59025"/>
            <a:ext cx="8713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p:txBody>
      </p:sp>
      <p:sp>
        <p:nvSpPr>
          <p:cNvPr id="232" name="Google Shape;232;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sz="1400">
                <a:solidFill>
                  <a:srgbClr val="0D0D0D"/>
                </a:solidFill>
                <a:latin typeface="Times New Roman"/>
                <a:ea typeface="Times New Roman"/>
                <a:cs typeface="Times New Roman"/>
                <a:sym typeface="Times New Roman"/>
              </a:rPr>
              <a:t>Giao diện </a:t>
            </a:r>
            <a:r>
              <a:rPr lang="vi" sz="1400">
                <a:solidFill>
                  <a:srgbClr val="0D0D0D"/>
                </a:solidFill>
                <a:latin typeface="Times New Roman"/>
                <a:ea typeface="Times New Roman"/>
                <a:cs typeface="Times New Roman"/>
                <a:sym typeface="Times New Roman"/>
              </a:rPr>
              <a:t>bài tập</a:t>
            </a:r>
            <a:endParaRPr sz="1400">
              <a:solidFill>
                <a:srgbClr val="0D0D0D"/>
              </a:solidFill>
              <a:latin typeface="Times New Roman"/>
              <a:ea typeface="Times New Roman"/>
              <a:cs typeface="Times New Roman"/>
              <a:sym typeface="Times New Roman"/>
            </a:endParaRPr>
          </a:p>
        </p:txBody>
      </p:sp>
      <p:pic>
        <p:nvPicPr>
          <p:cNvPr id="233" name="Google Shape;233;p31"/>
          <p:cNvPicPr preferRelativeResize="0"/>
          <p:nvPr/>
        </p:nvPicPr>
        <p:blipFill>
          <a:blip r:embed="rId3">
            <a:alphaModFix/>
          </a:blip>
          <a:stretch>
            <a:fillRect/>
          </a:stretch>
        </p:blipFill>
        <p:spPr>
          <a:xfrm>
            <a:off x="0" y="901325"/>
            <a:ext cx="9144000" cy="4139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90700"/>
            <a:ext cx="8520600" cy="10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Nội Dung</a:t>
            </a:r>
            <a:endParaRPr>
              <a:solidFill>
                <a:srgbClr val="0D0D0D"/>
              </a:solidFill>
              <a:latin typeface="Times New Roman"/>
              <a:ea typeface="Times New Roman"/>
              <a:cs typeface="Times New Roman"/>
              <a:sym typeface="Times New Roman"/>
            </a:endParaRPr>
          </a:p>
        </p:txBody>
      </p:sp>
      <p:sp>
        <p:nvSpPr>
          <p:cNvPr id="75" name="Google Shape;75;p14"/>
          <p:cNvSpPr txBox="1"/>
          <p:nvPr>
            <p:ph idx="1" type="body"/>
          </p:nvPr>
        </p:nvSpPr>
        <p:spPr>
          <a:xfrm>
            <a:off x="535125" y="979250"/>
            <a:ext cx="4190100" cy="2340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Lý do chọn đề tài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Đối tượng nghiên cứu</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N</a:t>
            </a:r>
            <a:r>
              <a:rPr lang="vi">
                <a:latin typeface="Times New Roman"/>
                <a:ea typeface="Times New Roman"/>
                <a:cs typeface="Times New Roman"/>
                <a:sym typeface="Times New Roman"/>
              </a:rPr>
              <a:t>hiệm vụ</a:t>
            </a:r>
            <a:r>
              <a:rPr lang="vi">
                <a:latin typeface="Times New Roman"/>
                <a:ea typeface="Times New Roman"/>
                <a:cs typeface="Times New Roman"/>
                <a:sym typeface="Times New Roman"/>
              </a:rPr>
              <a:t> nghiên cứu</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Cơ sở lý thuyết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Giao diện tổng quát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vi">
                <a:latin typeface="Times New Roman"/>
                <a:ea typeface="Times New Roman"/>
                <a:cs typeface="Times New Roman"/>
                <a:sym typeface="Times New Roman"/>
              </a:rPr>
              <a:t>Kết luận và hướng phát triển </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205550" y="107275"/>
            <a:ext cx="8693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5.2 Hệ Thống Quản Lý Học Tập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p:txBody>
      </p:sp>
      <p:sp>
        <p:nvSpPr>
          <p:cNvPr id="239" name="Google Shape;239;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400">
              <a:solidFill>
                <a:srgbClr val="0D0D0D"/>
              </a:solidFill>
              <a:latin typeface="Times New Roman"/>
              <a:ea typeface="Times New Roman"/>
              <a:cs typeface="Times New Roman"/>
              <a:sym typeface="Times New Roman"/>
            </a:endParaRPr>
          </a:p>
        </p:txBody>
      </p:sp>
      <p:pic>
        <p:nvPicPr>
          <p:cNvPr id="240" name="Google Shape;240;p32"/>
          <p:cNvPicPr preferRelativeResize="0"/>
          <p:nvPr/>
        </p:nvPicPr>
        <p:blipFill>
          <a:blip r:embed="rId3">
            <a:alphaModFix/>
          </a:blip>
          <a:stretch>
            <a:fillRect/>
          </a:stretch>
        </p:blipFill>
        <p:spPr>
          <a:xfrm>
            <a:off x="0" y="930275"/>
            <a:ext cx="9143999" cy="410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6.1. </a:t>
            </a:r>
            <a:r>
              <a:rPr lang="vi">
                <a:solidFill>
                  <a:srgbClr val="0D0D0D"/>
                </a:solidFill>
                <a:latin typeface="Times New Roman"/>
                <a:ea typeface="Times New Roman"/>
                <a:cs typeface="Times New Roman"/>
                <a:sym typeface="Times New Roman"/>
              </a:rPr>
              <a:t>Kết luận </a:t>
            </a:r>
            <a:endParaRPr>
              <a:solidFill>
                <a:srgbClr val="0D0D0D"/>
              </a:solidFill>
              <a:latin typeface="Times New Roman"/>
              <a:ea typeface="Times New Roman"/>
              <a:cs typeface="Times New Roman"/>
              <a:sym typeface="Times New Roman"/>
            </a:endParaRPr>
          </a:p>
        </p:txBody>
      </p:sp>
      <p:sp>
        <p:nvSpPr>
          <p:cNvPr id="246" name="Google Shape;246;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Trong thời gian nghiên cứu nhóm đã làm được :</a:t>
            </a:r>
            <a:endParaRPr/>
          </a:p>
          <a:p>
            <a:pPr indent="-342900" lvl="0" marL="457200" rtl="0" algn="l">
              <a:spcBef>
                <a:spcPts val="1200"/>
              </a:spcBef>
              <a:spcAft>
                <a:spcPts val="0"/>
              </a:spcAft>
              <a:buSzPts val="1800"/>
              <a:buChar char="❏"/>
            </a:pPr>
            <a:r>
              <a:rPr lang="vi"/>
              <a:t>Đã xây dựng một giao diện tổng </a:t>
            </a:r>
            <a:endParaRPr/>
          </a:p>
          <a:p>
            <a:pPr indent="-342900" lvl="0" marL="457200" rtl="0" algn="l">
              <a:spcBef>
                <a:spcPts val="0"/>
              </a:spcBef>
              <a:spcAft>
                <a:spcPts val="0"/>
              </a:spcAft>
              <a:buSzPts val="1800"/>
              <a:buChar char="❏"/>
            </a:pPr>
            <a:r>
              <a:rPr lang="vi"/>
              <a:t>Đã thiết kế một thí nghiệm ảo </a:t>
            </a:r>
            <a:endParaRPr/>
          </a:p>
          <a:p>
            <a:pPr indent="-342900" lvl="0" marL="457200" rtl="0" algn="l">
              <a:spcBef>
                <a:spcPts val="0"/>
              </a:spcBef>
              <a:spcAft>
                <a:spcPts val="0"/>
              </a:spcAft>
              <a:buSzPts val="1800"/>
              <a:buChar char="❏"/>
            </a:pPr>
            <a:r>
              <a:rPr lang="vi"/>
              <a:t>Đã xây dựng tích hợp hệ thống LMS</a:t>
            </a:r>
            <a:endParaRPr/>
          </a:p>
          <a:p>
            <a:pPr indent="-342900" lvl="0" marL="457200" rtl="0" algn="l">
              <a:spcBef>
                <a:spcPts val="0"/>
              </a:spcBef>
              <a:spcAft>
                <a:spcPts val="0"/>
              </a:spcAft>
              <a:buSzPts val="1800"/>
              <a:buChar char="❏"/>
            </a:pPr>
            <a:r>
              <a:rPr lang="vi"/>
              <a:t>Vận hành kiểm thử</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6.2. Hướng phát triển</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4800">
              <a:solidFill>
                <a:srgbClr val="0D0D0D"/>
              </a:solidFill>
            </a:endParaRPr>
          </a:p>
        </p:txBody>
      </p:sp>
      <p:sp>
        <p:nvSpPr>
          <p:cNvPr id="252" name="Google Shape;252;p34"/>
          <p:cNvSpPr txBox="1"/>
          <p:nvPr>
            <p:ph idx="1" type="body"/>
          </p:nvPr>
        </p:nvSpPr>
        <p:spPr>
          <a:xfrm>
            <a:off x="311700" y="1239075"/>
            <a:ext cx="8520600" cy="317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vi"/>
              <a:t>Tiếp tục xây dựng thêm một số thí nghiệm ảo </a:t>
            </a:r>
            <a:endParaRPr/>
          </a:p>
          <a:p>
            <a:pPr indent="-342900" lvl="0" marL="457200" rtl="0" algn="l">
              <a:spcBef>
                <a:spcPts val="0"/>
              </a:spcBef>
              <a:spcAft>
                <a:spcPts val="0"/>
              </a:spcAft>
              <a:buSzPts val="1800"/>
              <a:buChar char="❏"/>
            </a:pPr>
            <a:r>
              <a:rPr lang="vi"/>
              <a:t>Hoàn thiện hệ thống LMS thêm một số chức năng </a:t>
            </a:r>
            <a:endParaRPr/>
          </a:p>
          <a:p>
            <a:pPr indent="-342900" lvl="0" marL="457200" rtl="0" algn="l">
              <a:spcBef>
                <a:spcPts val="0"/>
              </a:spcBef>
              <a:spcAft>
                <a:spcPts val="0"/>
              </a:spcAft>
              <a:buSzPts val="1800"/>
              <a:buChar char="❏"/>
            </a:pPr>
            <a:r>
              <a:rPr lang="vi"/>
              <a:t>Chạy thử và tiến hành demo giữa các cơ sở giáo dục trung học </a:t>
            </a:r>
            <a:endParaRPr/>
          </a:p>
          <a:p>
            <a:pPr indent="-342900" lvl="0" marL="457200" rtl="0" algn="l">
              <a:spcBef>
                <a:spcPts val="0"/>
              </a:spcBef>
              <a:spcAft>
                <a:spcPts val="0"/>
              </a:spcAft>
              <a:buSzPts val="1800"/>
              <a:buChar char="❏"/>
            </a:pPr>
            <a:r>
              <a:rPr lang="vi"/>
              <a:t>Tiếp nhận ý kiến và sau đó tiếp tục phát triển hoàn thiện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11700" y="107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rPr>
              <a:t>Tài liệu tham khảo :</a:t>
            </a:r>
            <a:endParaRPr>
              <a:solidFill>
                <a:srgbClr val="0D0D0D"/>
              </a:solidFill>
            </a:endParaRPr>
          </a:p>
        </p:txBody>
      </p:sp>
      <p:sp>
        <p:nvSpPr>
          <p:cNvPr id="258" name="Google Shape;258;p35"/>
          <p:cNvSpPr txBox="1"/>
          <p:nvPr>
            <p:ph idx="1" type="body"/>
          </p:nvPr>
        </p:nvSpPr>
        <p:spPr>
          <a:xfrm>
            <a:off x="287100" y="920400"/>
            <a:ext cx="8569800" cy="3302700"/>
          </a:xfrm>
          <a:prstGeom prst="rect">
            <a:avLst/>
          </a:prstGeom>
        </p:spPr>
        <p:txBody>
          <a:bodyPr anchorCtr="0" anchor="t" bIns="91425" lIns="91425" spcFirstLastPara="1" rIns="91425" wrap="square" tIns="91425">
            <a:noAutofit/>
          </a:bodyPr>
          <a:lstStyle/>
          <a:p>
            <a:pPr indent="0" lvl="0" marL="0" marR="457200" rtl="0" algn="l">
              <a:spcBef>
                <a:spcPts val="0"/>
              </a:spcBef>
              <a:spcAft>
                <a:spcPts val="0"/>
              </a:spcAft>
              <a:buNone/>
            </a:pPr>
            <a:r>
              <a:rPr lang="vi" sz="1600">
                <a:solidFill>
                  <a:srgbClr val="000000"/>
                </a:solidFill>
                <a:highlight>
                  <a:srgbClr val="FFFFFF"/>
                </a:highlight>
                <a:latin typeface="Times New Roman"/>
                <a:ea typeface="Times New Roman"/>
                <a:cs typeface="Times New Roman"/>
                <a:sym typeface="Times New Roman"/>
              </a:rPr>
              <a:t>[1] Trịnh Đông Thư, “SỬ DỤNG THÍ NGHIỆM ẢO ĐỂ KIỂM TRA ĐÁNH GIÁ TRONG DẠY HỌC SINH HỌC Ở TRUNG HỌC PHỔ THÔNG BẰNG HÌNH THỨC TRỰC TUYẾN,” </a:t>
            </a:r>
            <a:r>
              <a:rPr i="1" lang="vi" sz="1600">
                <a:solidFill>
                  <a:srgbClr val="000000"/>
                </a:solidFill>
                <a:highlight>
                  <a:srgbClr val="FFFFFF"/>
                </a:highlight>
                <a:latin typeface="Times New Roman"/>
                <a:ea typeface="Times New Roman"/>
                <a:cs typeface="Times New Roman"/>
                <a:sym typeface="Times New Roman"/>
              </a:rPr>
              <a:t>Xã hội và Nhân văn (Đại học Huế)</a:t>
            </a:r>
            <a:r>
              <a:rPr lang="vi" sz="1600">
                <a:solidFill>
                  <a:srgbClr val="000000"/>
                </a:solidFill>
                <a:highlight>
                  <a:srgbClr val="FFFFFF"/>
                </a:highlight>
                <a:latin typeface="Times New Roman"/>
                <a:ea typeface="Times New Roman"/>
                <a:cs typeface="Times New Roman"/>
                <a:sym typeface="Times New Roman"/>
              </a:rPr>
              <a:t>, vol. 131, no. 6D, pp. 161–168, Nov. 2022, doi:</a:t>
            </a:r>
            <a:r>
              <a:rPr lang="vi" sz="1600">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lang="vi" sz="1600" u="sng">
                <a:solidFill>
                  <a:srgbClr val="0563C1"/>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https://doi.org/10.26459/hueunijssh.v131i6d.6521</a:t>
            </a:r>
            <a:r>
              <a:rPr lang="vi" sz="1600">
                <a:solidFill>
                  <a:srgbClr val="000000"/>
                </a:solidFill>
                <a:highlight>
                  <a:srgbClr val="FFFFFF"/>
                </a:highlight>
                <a:latin typeface="Times New Roman"/>
                <a:ea typeface="Times New Roman"/>
                <a:cs typeface="Times New Roman"/>
                <a:sym typeface="Times New Roman"/>
              </a:rPr>
              <a:t>. </a:t>
            </a:r>
            <a:endParaRPr sz="16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vi" sz="1600">
                <a:solidFill>
                  <a:srgbClr val="000000"/>
                </a:solidFill>
                <a:highlight>
                  <a:srgbClr val="FFFFFF"/>
                </a:highlight>
                <a:latin typeface="Times New Roman"/>
                <a:ea typeface="Times New Roman"/>
                <a:cs typeface="Times New Roman"/>
                <a:sym typeface="Times New Roman"/>
              </a:rPr>
              <a:t>‌[2] </a:t>
            </a:r>
            <a:r>
              <a:rPr lang="vi" sz="1600">
                <a:solidFill>
                  <a:srgbClr val="333333"/>
                </a:solidFill>
                <a:highlight>
                  <a:srgbClr val="FFFFFF"/>
                </a:highlight>
                <a:latin typeface="Times New Roman"/>
                <a:ea typeface="Times New Roman"/>
                <a:cs typeface="Times New Roman"/>
                <a:sym typeface="Times New Roman"/>
              </a:rPr>
              <a:t>M. Morozov, A. Tanakov, A. Gerasimov, D. Bystrov and E. Cvirco, "Virtual chemistry laboratory for school education," </a:t>
            </a:r>
            <a:r>
              <a:rPr i="1" lang="vi" sz="1600">
                <a:solidFill>
                  <a:srgbClr val="333333"/>
                </a:solidFill>
                <a:highlight>
                  <a:srgbClr val="FFFFFF"/>
                </a:highlight>
                <a:latin typeface="Times New Roman"/>
                <a:ea typeface="Times New Roman"/>
                <a:cs typeface="Times New Roman"/>
                <a:sym typeface="Times New Roman"/>
              </a:rPr>
              <a:t>IEEE International Conference on Advanced Learning Technologies, 2004. Proceedings.</a:t>
            </a:r>
            <a:r>
              <a:rPr lang="vi" sz="1600">
                <a:solidFill>
                  <a:srgbClr val="333333"/>
                </a:solidFill>
                <a:highlight>
                  <a:srgbClr val="FFFFFF"/>
                </a:highlight>
                <a:latin typeface="Times New Roman"/>
                <a:ea typeface="Times New Roman"/>
                <a:cs typeface="Times New Roman"/>
                <a:sym typeface="Times New Roman"/>
              </a:rPr>
              <a:t>, Joensuu, Finland, 2004, pp. 605-608, doi: 10.1109/ICALT.2004.1357486. </a:t>
            </a:r>
            <a:endParaRPr sz="16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vi" sz="1600">
                <a:solidFill>
                  <a:srgbClr val="333333"/>
                </a:solidFill>
                <a:highlight>
                  <a:srgbClr val="FFFFFF"/>
                </a:highlight>
                <a:latin typeface="Times New Roman"/>
                <a:ea typeface="Times New Roman"/>
                <a:cs typeface="Times New Roman"/>
                <a:sym typeface="Times New Roman"/>
              </a:rPr>
              <a:t>[3] </a:t>
            </a:r>
            <a:r>
              <a:rPr lang="vi" sz="1600">
                <a:solidFill>
                  <a:srgbClr val="000000"/>
                </a:solidFill>
                <a:highlight>
                  <a:srgbClr val="FFFFFF"/>
                </a:highlight>
                <a:latin typeface="Times New Roman"/>
                <a:ea typeface="Times New Roman"/>
                <a:cs typeface="Times New Roman"/>
                <a:sym typeface="Times New Roman"/>
              </a:rPr>
              <a:t>G. A. Maldarelli </a:t>
            </a:r>
            <a:r>
              <a:rPr i="1" lang="vi" sz="1600">
                <a:solidFill>
                  <a:srgbClr val="000000"/>
                </a:solidFill>
                <a:highlight>
                  <a:srgbClr val="FFFFFF"/>
                </a:highlight>
                <a:latin typeface="Times New Roman"/>
                <a:ea typeface="Times New Roman"/>
                <a:cs typeface="Times New Roman"/>
                <a:sym typeface="Times New Roman"/>
              </a:rPr>
              <a:t>et al.</a:t>
            </a:r>
            <a:r>
              <a:rPr lang="vi" sz="1600">
                <a:solidFill>
                  <a:srgbClr val="000000"/>
                </a:solidFill>
                <a:highlight>
                  <a:srgbClr val="FFFFFF"/>
                </a:highlight>
                <a:latin typeface="Times New Roman"/>
                <a:ea typeface="Times New Roman"/>
                <a:cs typeface="Times New Roman"/>
                <a:sym typeface="Times New Roman"/>
              </a:rPr>
              <a:t>, “Virtual Lab Demonstrations Improve Students’ Mastery of Basic Biology Laboratory Techniques,” </a:t>
            </a:r>
            <a:r>
              <a:rPr i="1" lang="vi" sz="1600">
                <a:solidFill>
                  <a:srgbClr val="000000"/>
                </a:solidFill>
                <a:highlight>
                  <a:srgbClr val="FFFFFF"/>
                </a:highlight>
                <a:latin typeface="Times New Roman"/>
                <a:ea typeface="Times New Roman"/>
                <a:cs typeface="Times New Roman"/>
                <a:sym typeface="Times New Roman"/>
              </a:rPr>
              <a:t>Journal of Microbiology &amp; Biology Education</a:t>
            </a:r>
            <a:r>
              <a:rPr lang="vi" sz="1600">
                <a:solidFill>
                  <a:srgbClr val="000000"/>
                </a:solidFill>
                <a:highlight>
                  <a:srgbClr val="FFFFFF"/>
                </a:highlight>
                <a:latin typeface="Times New Roman"/>
                <a:ea typeface="Times New Roman"/>
                <a:cs typeface="Times New Roman"/>
                <a:sym typeface="Times New Roman"/>
              </a:rPr>
              <a:t>, vol. 10, no. 1, pp. 51–57, May 2009, doi: https://doi.org/10.1128/jmbe.v10.99. </a:t>
            </a:r>
            <a:endParaRPr sz="1600">
              <a:solidFill>
                <a:srgbClr val="000000"/>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rPr lang="vi" sz="1600">
                <a:solidFill>
                  <a:srgbClr val="000000"/>
                </a:solidFill>
                <a:highlight>
                  <a:srgbClr val="FFFFFF"/>
                </a:highlight>
                <a:latin typeface="Times New Roman"/>
                <a:ea typeface="Times New Roman"/>
                <a:cs typeface="Times New Roman"/>
                <a:sym typeface="Times New Roman"/>
              </a:rPr>
              <a:t>[4] “Online Labs for schools - Developed by Amrita Vishwa Vidyapeetham and CDAC Online Lab,” </a:t>
            </a:r>
            <a:r>
              <a:rPr i="1" lang="vi" sz="1600">
                <a:solidFill>
                  <a:srgbClr val="000000"/>
                </a:solidFill>
                <a:highlight>
                  <a:srgbClr val="FFFFFF"/>
                </a:highlight>
                <a:latin typeface="Times New Roman"/>
                <a:ea typeface="Times New Roman"/>
                <a:cs typeface="Times New Roman"/>
                <a:sym typeface="Times New Roman"/>
              </a:rPr>
              <a:t>Olabs.edu.in</a:t>
            </a:r>
            <a:r>
              <a:rPr lang="vi" sz="1600">
                <a:solidFill>
                  <a:srgbClr val="000000"/>
                </a:solidFill>
                <a:highlight>
                  <a:srgbClr val="FFFFFF"/>
                </a:highlight>
                <a:latin typeface="Times New Roman"/>
                <a:ea typeface="Times New Roman"/>
                <a:cs typeface="Times New Roman"/>
                <a:sym typeface="Times New Roman"/>
              </a:rPr>
              <a:t>, 2019.</a:t>
            </a:r>
            <a:r>
              <a:rPr lang="vi" sz="1600">
                <a:solidFill>
                  <a:srgbClr val="000000"/>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 </a:t>
            </a:r>
            <a:r>
              <a:rPr lang="vi" sz="1600" u="sng">
                <a:solidFill>
                  <a:srgbClr val="0563C1"/>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https://www.olabs.edu.in/?pg=topMenu&amp;id=41</a:t>
            </a:r>
            <a:r>
              <a:rPr lang="vi" sz="1600">
                <a:solidFill>
                  <a:srgbClr val="000000"/>
                </a:solidFill>
                <a:highlight>
                  <a:srgbClr val="FFFFFF"/>
                </a:highlight>
                <a:latin typeface="Times New Roman"/>
                <a:ea typeface="Times New Roman"/>
                <a:cs typeface="Times New Roman"/>
                <a:sym typeface="Times New Roman"/>
              </a:rPr>
              <a:t> </a:t>
            </a:r>
            <a:endParaRPr sz="1600">
              <a:solidFill>
                <a:srgbClr val="000000"/>
              </a:solidFill>
              <a:highlight>
                <a:srgbClr val="FFFFFF"/>
              </a:highlight>
              <a:latin typeface="Times New Roman"/>
              <a:ea typeface="Times New Roman"/>
              <a:cs typeface="Times New Roman"/>
              <a:sym typeface="Times New Roman"/>
            </a:endParaRPr>
          </a:p>
          <a:p>
            <a:pPr indent="0" lvl="0" marL="0" marR="0" rtl="0" algn="l">
              <a:spcBef>
                <a:spcPts val="800"/>
              </a:spcBef>
              <a:spcAft>
                <a:spcPts val="0"/>
              </a:spcAft>
              <a:buNone/>
            </a:pPr>
            <a:r>
              <a:rPr lang="vi" sz="1600">
                <a:solidFill>
                  <a:srgbClr val="000000"/>
                </a:solidFill>
                <a:highlight>
                  <a:srgbClr val="FFFFFF"/>
                </a:highlight>
                <a:latin typeface="Times New Roman"/>
                <a:ea typeface="Times New Roman"/>
                <a:cs typeface="Times New Roman"/>
                <a:sym typeface="Times New Roman"/>
              </a:rPr>
              <a:t>[5] “ChemCollective: Virtual Labs,” </a:t>
            </a:r>
            <a:r>
              <a:rPr i="1" lang="vi" sz="1600">
                <a:solidFill>
                  <a:srgbClr val="000000"/>
                </a:solidFill>
                <a:highlight>
                  <a:srgbClr val="FFFFFF"/>
                </a:highlight>
                <a:latin typeface="Times New Roman"/>
                <a:ea typeface="Times New Roman"/>
                <a:cs typeface="Times New Roman"/>
                <a:sym typeface="Times New Roman"/>
              </a:rPr>
              <a:t>chemcollective.org</a:t>
            </a:r>
            <a:r>
              <a:rPr lang="vi" sz="1600">
                <a:solidFill>
                  <a:srgbClr val="000000"/>
                </a:solidFill>
                <a:highlight>
                  <a:srgbClr val="FFFFFF"/>
                </a:highlight>
                <a:latin typeface="Times New Roman"/>
                <a:ea typeface="Times New Roman"/>
                <a:cs typeface="Times New Roman"/>
                <a:sym typeface="Times New Roman"/>
              </a:rPr>
              <a:t>. https://chemcollective.org/vlabs </a:t>
            </a:r>
            <a:endParaRPr sz="16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311700" y="445025"/>
            <a:ext cx="8520600" cy="422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5000">
              <a:solidFill>
                <a:srgbClr val="0D0D0D"/>
              </a:solidFill>
              <a:latin typeface="Lobster"/>
              <a:ea typeface="Lobster"/>
              <a:cs typeface="Lobster"/>
              <a:sym typeface="Lobster"/>
            </a:endParaRPr>
          </a:p>
          <a:p>
            <a:pPr indent="0" lvl="0" marL="0" rtl="0" algn="ctr">
              <a:spcBef>
                <a:spcPts val="0"/>
              </a:spcBef>
              <a:spcAft>
                <a:spcPts val="0"/>
              </a:spcAft>
              <a:buNone/>
            </a:pPr>
            <a:r>
              <a:t/>
            </a:r>
            <a:endParaRPr sz="5000">
              <a:solidFill>
                <a:srgbClr val="0D0D0D"/>
              </a:solidFill>
              <a:latin typeface="Lobster"/>
              <a:ea typeface="Lobster"/>
              <a:cs typeface="Lobster"/>
              <a:sym typeface="Lobster"/>
            </a:endParaRPr>
          </a:p>
          <a:p>
            <a:pPr indent="0" lvl="0" marL="0" rtl="0" algn="ctr">
              <a:spcBef>
                <a:spcPts val="0"/>
              </a:spcBef>
              <a:spcAft>
                <a:spcPts val="0"/>
              </a:spcAft>
              <a:buNone/>
            </a:pPr>
            <a:r>
              <a:rPr lang="vi" sz="5000">
                <a:solidFill>
                  <a:srgbClr val="0D0D0D"/>
                </a:solidFill>
                <a:latin typeface="Lobster"/>
                <a:ea typeface="Lobster"/>
                <a:cs typeface="Lobster"/>
                <a:sym typeface="Lobster"/>
              </a:rPr>
              <a:t>Thank you</a:t>
            </a:r>
            <a:endParaRPr sz="5000">
              <a:solidFill>
                <a:srgbClr val="0D0D0D"/>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8797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D0D0D"/>
              </a:buClr>
              <a:buSzPts val="3600"/>
              <a:buFont typeface="Times New Roman"/>
              <a:buAutoNum type="arabicPeriod"/>
            </a:pPr>
            <a:r>
              <a:rPr lang="vi">
                <a:solidFill>
                  <a:srgbClr val="0D0D0D"/>
                </a:solidFill>
                <a:latin typeface="Times New Roman"/>
                <a:ea typeface="Times New Roman"/>
                <a:cs typeface="Times New Roman"/>
                <a:sym typeface="Times New Roman"/>
              </a:rPr>
              <a:t>Lý </a:t>
            </a:r>
            <a:r>
              <a:rPr lang="vi">
                <a:solidFill>
                  <a:srgbClr val="0D0D0D"/>
                </a:solidFill>
                <a:latin typeface="Times New Roman"/>
                <a:ea typeface="Times New Roman"/>
                <a:cs typeface="Times New Roman"/>
                <a:sym typeface="Times New Roman"/>
              </a:rPr>
              <a:t>do chọn đề tài </a:t>
            </a:r>
            <a:endParaRPr>
              <a:solidFill>
                <a:srgbClr val="0D0D0D"/>
              </a:solidFill>
              <a:latin typeface="Times New Roman"/>
              <a:ea typeface="Times New Roman"/>
              <a:cs typeface="Times New Roman"/>
              <a:sym typeface="Times New Roman"/>
            </a:endParaRPr>
          </a:p>
        </p:txBody>
      </p:sp>
      <p:sp>
        <p:nvSpPr>
          <p:cNvPr id="81" name="Google Shape;81;p15"/>
          <p:cNvSpPr txBox="1"/>
          <p:nvPr>
            <p:ph idx="1" type="body"/>
          </p:nvPr>
        </p:nvSpPr>
        <p:spPr>
          <a:xfrm>
            <a:off x="311700" y="1054025"/>
            <a:ext cx="4785600" cy="3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81C36"/>
                </a:solidFill>
                <a:highlight>
                  <a:srgbClr val="FFFFFF"/>
                </a:highlight>
                <a:latin typeface="Times New Roman"/>
                <a:ea typeface="Times New Roman"/>
                <a:cs typeface="Times New Roman"/>
                <a:sym typeface="Times New Roman"/>
              </a:rPr>
              <a:t>An toàn : </a:t>
            </a:r>
            <a:endParaRPr>
              <a:solidFill>
                <a:srgbClr val="081C36"/>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81C36"/>
              </a:buClr>
              <a:buSzPts val="1800"/>
              <a:buFont typeface="Times New Roman"/>
              <a:buChar char="●"/>
            </a:pPr>
            <a:r>
              <a:rPr lang="vi">
                <a:solidFill>
                  <a:srgbClr val="081C36"/>
                </a:solidFill>
                <a:highlight>
                  <a:srgbClr val="FFFFFF"/>
                </a:highlight>
                <a:latin typeface="Times New Roman"/>
                <a:ea typeface="Times New Roman"/>
                <a:cs typeface="Times New Roman"/>
                <a:sym typeface="Times New Roman"/>
              </a:rPr>
              <a:t>Hóa chất độc hại </a:t>
            </a:r>
            <a:endParaRPr>
              <a:solidFill>
                <a:srgbClr val="081C3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81C36"/>
              </a:buClr>
              <a:buSzPts val="1800"/>
              <a:buFont typeface="Times New Roman"/>
              <a:buChar char="●"/>
            </a:pPr>
            <a:r>
              <a:rPr lang="vi">
                <a:solidFill>
                  <a:srgbClr val="081C36"/>
                </a:solidFill>
                <a:highlight>
                  <a:srgbClr val="FFFFFF"/>
                </a:highlight>
                <a:latin typeface="Times New Roman"/>
                <a:ea typeface="Times New Roman"/>
                <a:cs typeface="Times New Roman"/>
                <a:sym typeface="Times New Roman"/>
              </a:rPr>
              <a:t>Cháy nổ </a:t>
            </a:r>
            <a:endParaRPr>
              <a:solidFill>
                <a:srgbClr val="081C36"/>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a:solidFill>
                  <a:srgbClr val="081C36"/>
                </a:solidFill>
                <a:highlight>
                  <a:srgbClr val="FFFFFF"/>
                </a:highlight>
                <a:latin typeface="Times New Roman"/>
                <a:ea typeface="Times New Roman"/>
                <a:cs typeface="Times New Roman"/>
                <a:sym typeface="Times New Roman"/>
              </a:rPr>
              <a:t>Tài chính : </a:t>
            </a:r>
            <a:endParaRPr>
              <a:solidFill>
                <a:srgbClr val="081C36"/>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81C36"/>
              </a:buClr>
              <a:buSzPts val="1800"/>
              <a:buFont typeface="Times New Roman"/>
              <a:buChar char="●"/>
            </a:pPr>
            <a:r>
              <a:rPr lang="vi">
                <a:solidFill>
                  <a:srgbClr val="081C36"/>
                </a:solidFill>
                <a:highlight>
                  <a:srgbClr val="FFFFFF"/>
                </a:highlight>
                <a:latin typeface="Times New Roman"/>
                <a:ea typeface="Times New Roman"/>
                <a:cs typeface="Times New Roman"/>
                <a:sym typeface="Times New Roman"/>
              </a:rPr>
              <a:t>Chi phí cho hóa chất dụng cụ tốn nhiều kinh phí </a:t>
            </a:r>
            <a:endParaRPr>
              <a:solidFill>
                <a:srgbClr val="081C36"/>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a:solidFill>
                  <a:srgbClr val="081C36"/>
                </a:solidFill>
                <a:highlight>
                  <a:schemeClr val="lt1"/>
                </a:highlight>
                <a:latin typeface="Times New Roman"/>
                <a:ea typeface="Times New Roman"/>
                <a:cs typeface="Times New Roman"/>
                <a:sym typeface="Times New Roman"/>
              </a:rPr>
              <a:t>Phát triển mô hình giáo dục mới :</a:t>
            </a:r>
            <a:endParaRPr>
              <a:solidFill>
                <a:srgbClr val="081C36"/>
              </a:solidFill>
              <a:highlight>
                <a:schemeClr val="lt1"/>
              </a:highlight>
              <a:latin typeface="Times New Roman"/>
              <a:ea typeface="Times New Roman"/>
              <a:cs typeface="Times New Roman"/>
              <a:sym typeface="Times New Roman"/>
            </a:endParaRPr>
          </a:p>
          <a:p>
            <a:pPr indent="-342900" lvl="0" marL="457200" rtl="0" algn="l">
              <a:spcBef>
                <a:spcPts val="1200"/>
              </a:spcBef>
              <a:spcAft>
                <a:spcPts val="0"/>
              </a:spcAft>
              <a:buClr>
                <a:srgbClr val="081C36"/>
              </a:buClr>
              <a:buSzPts val="1800"/>
              <a:buFont typeface="Times New Roman"/>
              <a:buChar char="●"/>
            </a:pPr>
            <a:r>
              <a:rPr lang="vi">
                <a:solidFill>
                  <a:srgbClr val="081C36"/>
                </a:solidFill>
                <a:highlight>
                  <a:schemeClr val="lt1"/>
                </a:highlight>
                <a:latin typeface="Times New Roman"/>
                <a:ea typeface="Times New Roman"/>
                <a:cs typeface="Times New Roman"/>
                <a:sym typeface="Times New Roman"/>
              </a:rPr>
              <a:t>Thư viện số để chia sẽ cộng đồng</a:t>
            </a:r>
            <a:endParaRPr>
              <a:solidFill>
                <a:srgbClr val="081C36"/>
              </a:solidFill>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Clr>
                <a:srgbClr val="081C36"/>
              </a:buClr>
              <a:buSzPts val="1800"/>
              <a:buFont typeface="Times New Roman"/>
              <a:buChar char="●"/>
            </a:pPr>
            <a:r>
              <a:rPr lang="vi">
                <a:solidFill>
                  <a:srgbClr val="081C36"/>
                </a:solidFill>
                <a:highlight>
                  <a:schemeClr val="lt1"/>
                </a:highlight>
                <a:latin typeface="Times New Roman"/>
                <a:ea typeface="Times New Roman"/>
                <a:cs typeface="Times New Roman"/>
                <a:sym typeface="Times New Roman"/>
              </a:rPr>
              <a:t>Kết nối các nhà nghiên cứu</a:t>
            </a:r>
            <a:endParaRPr>
              <a:solidFill>
                <a:srgbClr val="081C36"/>
              </a:solidFill>
              <a:highlight>
                <a:schemeClr val="lt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82" name="Google Shape;82;p15"/>
          <p:cNvPicPr preferRelativeResize="0"/>
          <p:nvPr/>
        </p:nvPicPr>
        <p:blipFill>
          <a:blip r:embed="rId3">
            <a:alphaModFix/>
          </a:blip>
          <a:stretch>
            <a:fillRect/>
          </a:stretch>
        </p:blipFill>
        <p:spPr>
          <a:xfrm>
            <a:off x="5888725" y="1054025"/>
            <a:ext cx="2939526" cy="1765950"/>
          </a:xfrm>
          <a:prstGeom prst="rect">
            <a:avLst/>
          </a:prstGeom>
          <a:noFill/>
          <a:ln>
            <a:noFill/>
          </a:ln>
        </p:spPr>
      </p:pic>
      <p:pic>
        <p:nvPicPr>
          <p:cNvPr id="83" name="Google Shape;83;p15"/>
          <p:cNvPicPr preferRelativeResize="0"/>
          <p:nvPr/>
        </p:nvPicPr>
        <p:blipFill>
          <a:blip r:embed="rId4">
            <a:alphaModFix/>
          </a:blip>
          <a:stretch>
            <a:fillRect/>
          </a:stretch>
        </p:blipFill>
        <p:spPr>
          <a:xfrm>
            <a:off x="5888725" y="3092876"/>
            <a:ext cx="2939525" cy="1548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157300" y="879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2.  M</a:t>
            </a:r>
            <a:r>
              <a:rPr lang="vi">
                <a:solidFill>
                  <a:srgbClr val="0D0D0D"/>
                </a:solidFill>
                <a:latin typeface="Times New Roman"/>
                <a:ea typeface="Times New Roman"/>
                <a:cs typeface="Times New Roman"/>
                <a:sym typeface="Times New Roman"/>
              </a:rPr>
              <a:t>ục đích</a:t>
            </a:r>
            <a:endParaRPr>
              <a:solidFill>
                <a:srgbClr val="0D0D0D"/>
              </a:solidFill>
              <a:latin typeface="Times New Roman"/>
              <a:ea typeface="Times New Roman"/>
              <a:cs typeface="Times New Roman"/>
              <a:sym typeface="Times New Roman"/>
            </a:endParaRPr>
          </a:p>
        </p:txBody>
      </p:sp>
      <p:sp>
        <p:nvSpPr>
          <p:cNvPr id="89" name="Google Shape;89;p16"/>
          <p:cNvSpPr txBox="1"/>
          <p:nvPr>
            <p:ph idx="1" type="body"/>
          </p:nvPr>
        </p:nvSpPr>
        <p:spPr>
          <a:xfrm>
            <a:off x="465125" y="1275925"/>
            <a:ext cx="3290700" cy="305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D0D0D"/>
              </a:buClr>
              <a:buSzPts val="1800"/>
              <a:buFont typeface="Times New Roman"/>
              <a:buChar char="-"/>
            </a:pPr>
            <a:r>
              <a:rPr lang="vi">
                <a:solidFill>
                  <a:srgbClr val="0D0D0D"/>
                </a:solidFill>
                <a:highlight>
                  <a:srgbClr val="FFFFFF"/>
                </a:highlight>
                <a:latin typeface="Times New Roman"/>
                <a:ea typeface="Times New Roman"/>
                <a:cs typeface="Times New Roman"/>
                <a:sym typeface="Times New Roman"/>
              </a:rPr>
              <a:t>Phát triển một thí nghiệm ảo tích hợp trong hệ thống quản lý học tập (LMS), nhằm cải thiện chất lượng giáo dục và trải nghiệm học tập của học sinh</a:t>
            </a:r>
            <a:r>
              <a:rPr lang="vi">
                <a:solidFill>
                  <a:srgbClr val="0D0D0D"/>
                </a:solidFill>
                <a:highlight>
                  <a:srgbClr val="FFFFFF"/>
                </a:highlight>
                <a:latin typeface="Times New Roman"/>
                <a:ea typeface="Times New Roman"/>
                <a:cs typeface="Times New Roman"/>
                <a:sym typeface="Times New Roman"/>
              </a:rPr>
              <a:t>. </a:t>
            </a:r>
            <a:endParaRPr>
              <a:solidFill>
                <a:srgbClr val="0D0D0D"/>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rgbClr val="0D0D0D"/>
              </a:solidFill>
              <a:highlight>
                <a:srgbClr val="FFFFFF"/>
              </a:highlight>
              <a:latin typeface="Times New Roman"/>
              <a:ea typeface="Times New Roman"/>
              <a:cs typeface="Times New Roman"/>
              <a:sym typeface="Times New Roman"/>
            </a:endParaRPr>
          </a:p>
        </p:txBody>
      </p:sp>
      <p:pic>
        <p:nvPicPr>
          <p:cNvPr id="90" name="Google Shape;90;p16"/>
          <p:cNvPicPr preferRelativeResize="0"/>
          <p:nvPr/>
        </p:nvPicPr>
        <p:blipFill>
          <a:blip r:embed="rId3">
            <a:alphaModFix/>
          </a:blip>
          <a:stretch>
            <a:fillRect/>
          </a:stretch>
        </p:blipFill>
        <p:spPr>
          <a:xfrm>
            <a:off x="3947426" y="1219775"/>
            <a:ext cx="4353577" cy="249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87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3</a:t>
            </a:r>
            <a:r>
              <a:rPr lang="vi">
                <a:solidFill>
                  <a:srgbClr val="0D0D0D"/>
                </a:solidFill>
                <a:latin typeface="Times New Roman"/>
                <a:ea typeface="Times New Roman"/>
                <a:cs typeface="Times New Roman"/>
                <a:sym typeface="Times New Roman"/>
              </a:rPr>
              <a:t>. </a:t>
            </a:r>
            <a:r>
              <a:rPr lang="vi">
                <a:solidFill>
                  <a:srgbClr val="0D0D0D"/>
                </a:solidFill>
                <a:latin typeface="Times New Roman"/>
                <a:ea typeface="Times New Roman"/>
                <a:cs typeface="Times New Roman"/>
                <a:sym typeface="Times New Roman"/>
              </a:rPr>
              <a:t>Đối tượng nghiên cứu </a:t>
            </a:r>
            <a:endParaRPr>
              <a:solidFill>
                <a:srgbClr val="0D0D0D"/>
              </a:solidFill>
              <a:latin typeface="Times New Roman"/>
              <a:ea typeface="Times New Roman"/>
              <a:cs typeface="Times New Roman"/>
              <a:sym typeface="Times New Roman"/>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rgbClr val="081C36"/>
                </a:solidFill>
                <a:highlight>
                  <a:srgbClr val="FFFFFF"/>
                </a:highlight>
                <a:latin typeface="Times New Roman"/>
                <a:ea typeface="Times New Roman"/>
                <a:cs typeface="Times New Roman"/>
                <a:sym typeface="Times New Roman"/>
              </a:rPr>
              <a:t>Đối tượng nghiên cứu trong dự án này tập trung vào hai nhóm chính:</a:t>
            </a:r>
            <a:endParaRPr>
              <a:solidFill>
                <a:srgbClr val="081C36"/>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81C36"/>
              </a:buClr>
              <a:buSzPts val="1800"/>
              <a:buFont typeface="Times New Roman"/>
              <a:buChar char="●"/>
            </a:pPr>
            <a:r>
              <a:rPr lang="vi">
                <a:solidFill>
                  <a:srgbClr val="081C36"/>
                </a:solidFill>
                <a:highlight>
                  <a:srgbClr val="FFFFFF"/>
                </a:highlight>
                <a:latin typeface="Times New Roman"/>
                <a:ea typeface="Times New Roman"/>
                <a:cs typeface="Times New Roman"/>
                <a:sym typeface="Times New Roman"/>
              </a:rPr>
              <a:t>Học sinh và giáo viên</a:t>
            </a:r>
            <a:endParaRPr>
              <a:solidFill>
                <a:srgbClr val="081C3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81C36"/>
              </a:buClr>
              <a:buSzPts val="1800"/>
              <a:buFont typeface="Times New Roman"/>
              <a:buChar char="●"/>
            </a:pPr>
            <a:r>
              <a:rPr lang="vi">
                <a:solidFill>
                  <a:srgbClr val="081C36"/>
                </a:solidFill>
                <a:highlight>
                  <a:srgbClr val="FFFFFF"/>
                </a:highlight>
                <a:latin typeface="Times New Roman"/>
                <a:ea typeface="Times New Roman"/>
                <a:cs typeface="Times New Roman"/>
                <a:sym typeface="Times New Roman"/>
              </a:rPr>
              <a:t>Các chuyên gia nghiên cứu </a:t>
            </a:r>
            <a:endParaRPr>
              <a:solidFill>
                <a:srgbClr val="081C36"/>
              </a:solidFill>
              <a:highlight>
                <a:srgbClr val="FFFFFF"/>
              </a:highlight>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pic>
        <p:nvPicPr>
          <p:cNvPr id="97" name="Google Shape;97;p17"/>
          <p:cNvPicPr preferRelativeResize="0"/>
          <p:nvPr/>
        </p:nvPicPr>
        <p:blipFill rotWithShape="1">
          <a:blip r:embed="rId3">
            <a:alphaModFix/>
          </a:blip>
          <a:srcRect b="52399" l="179410" r="-179410" t="-52399"/>
          <a:stretch/>
        </p:blipFill>
        <p:spPr>
          <a:xfrm>
            <a:off x="5522063" y="1152425"/>
            <a:ext cx="2867025" cy="2228850"/>
          </a:xfrm>
          <a:prstGeom prst="rect">
            <a:avLst/>
          </a:prstGeom>
          <a:noFill/>
          <a:ln>
            <a:noFill/>
          </a:ln>
        </p:spPr>
      </p:pic>
      <p:pic>
        <p:nvPicPr>
          <p:cNvPr id="98" name="Google Shape;98;p17"/>
          <p:cNvPicPr preferRelativeResize="0"/>
          <p:nvPr/>
        </p:nvPicPr>
        <p:blipFill>
          <a:blip r:embed="rId3">
            <a:alphaModFix/>
          </a:blip>
          <a:stretch>
            <a:fillRect/>
          </a:stretch>
        </p:blipFill>
        <p:spPr>
          <a:xfrm>
            <a:off x="849450" y="2493575"/>
            <a:ext cx="2867025" cy="1834200"/>
          </a:xfrm>
          <a:prstGeom prst="rect">
            <a:avLst/>
          </a:prstGeom>
          <a:noFill/>
          <a:ln>
            <a:noFill/>
          </a:ln>
        </p:spPr>
      </p:pic>
      <p:pic>
        <p:nvPicPr>
          <p:cNvPr id="99" name="Google Shape;99;p17"/>
          <p:cNvPicPr preferRelativeResize="0"/>
          <p:nvPr/>
        </p:nvPicPr>
        <p:blipFill>
          <a:blip r:embed="rId4">
            <a:alphaModFix/>
          </a:blip>
          <a:stretch>
            <a:fillRect/>
          </a:stretch>
        </p:blipFill>
        <p:spPr>
          <a:xfrm>
            <a:off x="5307750" y="2493575"/>
            <a:ext cx="2819524" cy="183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87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3</a:t>
            </a:r>
            <a:r>
              <a:rPr lang="vi">
                <a:solidFill>
                  <a:srgbClr val="0D0D0D"/>
                </a:solidFill>
                <a:latin typeface="Times New Roman"/>
                <a:ea typeface="Times New Roman"/>
                <a:cs typeface="Times New Roman"/>
                <a:sym typeface="Times New Roman"/>
              </a:rPr>
              <a:t>.  Nhiệm vụ nghiên cứu </a:t>
            </a:r>
            <a:endParaRPr>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D0D0D"/>
              </a:solidFill>
              <a:latin typeface="Times New Roman"/>
              <a:ea typeface="Times New Roman"/>
              <a:cs typeface="Times New Roman"/>
              <a:sym typeface="Times New Roman"/>
            </a:endParaRPr>
          </a:p>
        </p:txBody>
      </p:sp>
      <p:sp>
        <p:nvSpPr>
          <p:cNvPr id="105" name="Google Shape;105;p18"/>
          <p:cNvSpPr txBox="1"/>
          <p:nvPr>
            <p:ph idx="1" type="body"/>
          </p:nvPr>
        </p:nvSpPr>
        <p:spPr>
          <a:xfrm>
            <a:off x="311700" y="1266325"/>
            <a:ext cx="4305300" cy="21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400">
                <a:solidFill>
                  <a:srgbClr val="0D0D0D"/>
                </a:solidFill>
                <a:highlight>
                  <a:schemeClr val="lt1"/>
                </a:highlight>
                <a:latin typeface="Times New Roman"/>
                <a:ea typeface="Times New Roman"/>
                <a:cs typeface="Times New Roman"/>
                <a:sym typeface="Times New Roman"/>
              </a:rPr>
              <a:t>Nhiệm vụ </a:t>
            </a:r>
            <a:r>
              <a:rPr b="1" lang="vi" sz="1400">
                <a:solidFill>
                  <a:srgbClr val="0D0D0D"/>
                </a:solidFill>
                <a:highlight>
                  <a:schemeClr val="lt1"/>
                </a:highlight>
                <a:latin typeface="Times New Roman"/>
                <a:ea typeface="Times New Roman"/>
                <a:cs typeface="Times New Roman"/>
                <a:sym typeface="Times New Roman"/>
              </a:rPr>
              <a:t>nghiên cứu có ba nghiệm vụ chính</a:t>
            </a:r>
            <a:r>
              <a:rPr lang="vi" sz="1400">
                <a:solidFill>
                  <a:srgbClr val="0D0D0D"/>
                </a:solidFill>
                <a:highlight>
                  <a:schemeClr val="lt1"/>
                </a:highlight>
                <a:latin typeface="Times New Roman"/>
                <a:ea typeface="Times New Roman"/>
                <a:cs typeface="Times New Roman"/>
                <a:sym typeface="Times New Roman"/>
              </a:rPr>
              <a:t>:</a:t>
            </a:r>
            <a:endParaRPr sz="1400">
              <a:solidFill>
                <a:srgbClr val="0D0D0D"/>
              </a:solidFill>
              <a:highlight>
                <a:schemeClr val="lt1"/>
              </a:highlight>
              <a:latin typeface="Times New Roman"/>
              <a:ea typeface="Times New Roman"/>
              <a:cs typeface="Times New Roman"/>
              <a:sym typeface="Times New Roman"/>
            </a:endParaRPr>
          </a:p>
          <a:p>
            <a:pPr indent="-317500" lvl="0" marL="457200" rtl="0" algn="l">
              <a:spcBef>
                <a:spcPts val="1200"/>
              </a:spcBef>
              <a:spcAft>
                <a:spcPts val="0"/>
              </a:spcAft>
              <a:buClr>
                <a:srgbClr val="0D0D0D"/>
              </a:buClr>
              <a:buSzPts val="1400"/>
              <a:buFont typeface="Times New Roman"/>
              <a:buChar char="●"/>
            </a:pPr>
            <a:r>
              <a:rPr lang="vi" sz="1400">
                <a:solidFill>
                  <a:srgbClr val="0D0D0D"/>
                </a:solidFill>
                <a:highlight>
                  <a:schemeClr val="lt1"/>
                </a:highlight>
                <a:latin typeface="Times New Roman"/>
                <a:ea typeface="Times New Roman"/>
                <a:cs typeface="Times New Roman"/>
                <a:sym typeface="Times New Roman"/>
              </a:rPr>
              <a:t>Xây dựng phòng thí nghiệm ảo</a:t>
            </a:r>
            <a:endParaRPr sz="1400">
              <a:solidFill>
                <a:srgbClr val="0D0D0D"/>
              </a:solidFill>
              <a:highlight>
                <a:schemeClr val="lt1"/>
              </a:highlight>
              <a:latin typeface="Times New Roman"/>
              <a:ea typeface="Times New Roman"/>
              <a:cs typeface="Times New Roman"/>
              <a:sym typeface="Times New Roman"/>
            </a:endParaRPr>
          </a:p>
          <a:p>
            <a:pPr indent="-317500" lvl="0" marL="457200" rtl="0" algn="l">
              <a:spcBef>
                <a:spcPts val="0"/>
              </a:spcBef>
              <a:spcAft>
                <a:spcPts val="0"/>
              </a:spcAft>
              <a:buClr>
                <a:srgbClr val="0D0D0D"/>
              </a:buClr>
              <a:buSzPts val="1400"/>
              <a:buFont typeface="Times New Roman"/>
              <a:buChar char="●"/>
            </a:pPr>
            <a:r>
              <a:rPr lang="vi" sz="1400">
                <a:solidFill>
                  <a:srgbClr val="0D0D0D"/>
                </a:solidFill>
                <a:highlight>
                  <a:schemeClr val="lt1"/>
                </a:highlight>
                <a:latin typeface="Times New Roman"/>
                <a:ea typeface="Times New Roman"/>
                <a:cs typeface="Times New Roman"/>
                <a:sym typeface="Times New Roman"/>
              </a:rPr>
              <a:t>Xây dựng hệ thống LMS</a:t>
            </a:r>
            <a:endParaRPr sz="1400">
              <a:solidFill>
                <a:srgbClr val="0D0D0D"/>
              </a:solidFill>
              <a:highlight>
                <a:schemeClr val="lt1"/>
              </a:highlight>
              <a:latin typeface="Times New Roman"/>
              <a:ea typeface="Times New Roman"/>
              <a:cs typeface="Times New Roman"/>
              <a:sym typeface="Times New Roman"/>
            </a:endParaRPr>
          </a:p>
          <a:p>
            <a:pPr indent="-317500" lvl="0" marL="457200" rtl="0" algn="l">
              <a:spcBef>
                <a:spcPts val="0"/>
              </a:spcBef>
              <a:spcAft>
                <a:spcPts val="0"/>
              </a:spcAft>
              <a:buClr>
                <a:srgbClr val="0D0D0D"/>
              </a:buClr>
              <a:buSzPts val="1400"/>
              <a:buFont typeface="Times New Roman"/>
              <a:buChar char="●"/>
            </a:pPr>
            <a:r>
              <a:rPr lang="vi" sz="1400">
                <a:solidFill>
                  <a:srgbClr val="0D0D0D"/>
                </a:solidFill>
                <a:highlight>
                  <a:schemeClr val="lt1"/>
                </a:highlight>
                <a:latin typeface="Times New Roman"/>
                <a:ea typeface="Times New Roman"/>
                <a:cs typeface="Times New Roman"/>
                <a:sym typeface="Times New Roman"/>
              </a:rPr>
              <a:t>Kiểm thử hệ thống</a:t>
            </a:r>
            <a:endParaRPr sz="1400">
              <a:solidFill>
                <a:srgbClr val="0D0D0D"/>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rgbClr val="0D0D0D"/>
              </a:solidFill>
              <a:highlight>
                <a:schemeClr val="lt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rgbClr val="0D0D0D"/>
              </a:solidFill>
              <a:highlight>
                <a:schemeClr val="lt1"/>
              </a:highlight>
              <a:latin typeface="Times New Roman"/>
              <a:ea typeface="Times New Roman"/>
              <a:cs typeface="Times New Roman"/>
              <a:sym typeface="Times New Roman"/>
            </a:endParaRPr>
          </a:p>
        </p:txBody>
      </p:sp>
      <p:sp>
        <p:nvSpPr>
          <p:cNvPr id="106" name="Google Shape;106;p18"/>
          <p:cNvSpPr txBox="1"/>
          <p:nvPr/>
        </p:nvSpPr>
        <p:spPr>
          <a:xfrm>
            <a:off x="4386050" y="1266325"/>
            <a:ext cx="4537800" cy="21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vi">
                <a:solidFill>
                  <a:srgbClr val="0D0D0D"/>
                </a:solidFill>
                <a:highlight>
                  <a:schemeClr val="lt1"/>
                </a:highlight>
                <a:latin typeface="Times New Roman"/>
                <a:ea typeface="Times New Roman"/>
                <a:cs typeface="Times New Roman"/>
                <a:sym typeface="Times New Roman"/>
              </a:rPr>
              <a:t>Các bước tiến hành:</a:t>
            </a:r>
            <a:endParaRPr b="1">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Tổng quan lý thuyết </a:t>
            </a:r>
            <a:endParaRPr>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Xác định khả năng và ưu điểm của phòng thí nghiệm ảo.</a:t>
            </a:r>
            <a:endParaRPr>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Xây dựng thiết kế một thí nghiệm ảo </a:t>
            </a:r>
            <a:endParaRPr>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Xây dựng hệ thống LMS </a:t>
            </a:r>
            <a:endParaRPr>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Tích hợp phòng thí nghiệm ảo và đánh giá hiệu quả</a:t>
            </a:r>
            <a:endParaRPr>
              <a:solidFill>
                <a:srgbClr val="0D0D0D"/>
              </a:solidFill>
              <a:highlight>
                <a:schemeClr val="lt1"/>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lang="vi">
                <a:solidFill>
                  <a:srgbClr val="0D0D0D"/>
                </a:solidFill>
                <a:highlight>
                  <a:schemeClr val="lt1"/>
                </a:highlight>
                <a:latin typeface="Times New Roman"/>
                <a:ea typeface="Times New Roman"/>
                <a:cs typeface="Times New Roman"/>
                <a:sym typeface="Times New Roman"/>
              </a:rPr>
              <a:t>Chạy mô hình </a:t>
            </a:r>
            <a:endParaRPr>
              <a:solidFill>
                <a:srgbClr val="0D0D0D"/>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1001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4. Cơ sở lý thuyết </a:t>
            </a:r>
            <a:endParaRPr>
              <a:solidFill>
                <a:srgbClr val="0D0D0D"/>
              </a:solidFill>
              <a:latin typeface="Times New Roman"/>
              <a:ea typeface="Times New Roman"/>
              <a:cs typeface="Times New Roman"/>
              <a:sym typeface="Times New Roman"/>
            </a:endParaRPr>
          </a:p>
        </p:txBody>
      </p:sp>
      <p:graphicFrame>
        <p:nvGraphicFramePr>
          <p:cNvPr id="112" name="Google Shape;112;p19"/>
          <p:cNvGraphicFramePr/>
          <p:nvPr/>
        </p:nvGraphicFramePr>
        <p:xfrm>
          <a:off x="921800" y="1008750"/>
          <a:ext cx="3000000" cy="3000000"/>
        </p:xfrm>
        <a:graphic>
          <a:graphicData uri="http://schemas.openxmlformats.org/drawingml/2006/table">
            <a:tbl>
              <a:tblPr>
                <a:noFill/>
                <a:tableStyleId>{94831FCA-6C1A-4F20-A55E-C4E862D0CA76}</a:tableStyleId>
              </a:tblPr>
              <a:tblGrid>
                <a:gridCol w="2534175"/>
                <a:gridCol w="2208500"/>
              </a:tblGrid>
              <a:tr h="381000">
                <a:tc>
                  <a:txBody>
                    <a:bodyPr/>
                    <a:lstStyle/>
                    <a:p>
                      <a:pPr indent="0" lvl="0" marL="0" rtl="0" algn="l">
                        <a:spcBef>
                          <a:spcPts val="0"/>
                        </a:spcBef>
                        <a:spcAft>
                          <a:spcPts val="0"/>
                        </a:spcAft>
                        <a:buNone/>
                      </a:pPr>
                      <a:r>
                        <a:rPr lang="vi" sz="2000"/>
                        <a:t>Ngôn ngữ, thư viện</a:t>
                      </a:r>
                      <a:endParaRPr sz="2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vi" sz="2000"/>
                        <a:t>Ứng dụng</a:t>
                      </a:r>
                      <a:endParaRPr sz="20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vi" sz="2000"/>
                        <a:t>Flask </a:t>
                      </a:r>
                      <a:endParaRPr sz="2000"/>
                    </a:p>
                    <a:p>
                      <a:pPr indent="0" lvl="0" marL="0" rtl="0" algn="l">
                        <a:spcBef>
                          <a:spcPts val="0"/>
                        </a:spcBef>
                        <a:spcAft>
                          <a:spcPts val="0"/>
                        </a:spcAft>
                        <a:buNone/>
                      </a:pPr>
                      <a:r>
                        <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vi" sz="2000"/>
                        <a:t>LMS</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89725">
                <a:tc>
                  <a:txBody>
                    <a:bodyPr/>
                    <a:lstStyle/>
                    <a:p>
                      <a:pPr indent="0" lvl="0" marL="0" rtl="0" algn="l">
                        <a:lnSpc>
                          <a:spcPct val="115000"/>
                        </a:lnSpc>
                        <a:spcBef>
                          <a:spcPts val="0"/>
                        </a:spcBef>
                        <a:spcAft>
                          <a:spcPts val="1200"/>
                        </a:spcAft>
                        <a:buNone/>
                      </a:pPr>
                      <a:r>
                        <a:rPr lang="vi" sz="2000">
                          <a:solidFill>
                            <a:srgbClr val="0D0D0D"/>
                          </a:solidFill>
                          <a:highlight>
                            <a:schemeClr val="lt1"/>
                          </a:highlight>
                          <a:latin typeface="Times New Roman"/>
                          <a:ea typeface="Times New Roman"/>
                          <a:cs typeface="Times New Roman"/>
                          <a:sym typeface="Times New Roman"/>
                        </a:rPr>
                        <a:t>HTML</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vi" sz="2000"/>
                        <a:t>LMS/thí nghiệm ảo</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vi" sz="2000">
                          <a:solidFill>
                            <a:srgbClr val="0D0D0D"/>
                          </a:solidFill>
                          <a:highlight>
                            <a:schemeClr val="lt1"/>
                          </a:highlight>
                          <a:latin typeface="Times New Roman"/>
                          <a:ea typeface="Times New Roman"/>
                          <a:cs typeface="Times New Roman"/>
                          <a:sym typeface="Times New Roman"/>
                        </a:rPr>
                        <a:t>Javascript</a:t>
                      </a:r>
                      <a:endParaRPr sz="2000">
                        <a:solidFill>
                          <a:srgbClr val="0D0D0D"/>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vi" sz="2000"/>
                        <a:t>LMS/thí nghiệm ảo</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vi" sz="2000"/>
                        <a:t>Fabric</a:t>
                      </a:r>
                      <a:r>
                        <a:rPr lang="vi" sz="2000"/>
                        <a:t>.js</a:t>
                      </a:r>
                      <a:endParaRPr sz="2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vi" sz="2000"/>
                        <a:t>Phòng thí nghiệm ảo</a:t>
                      </a:r>
                      <a:endParaRPr sz="2000"/>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113" name="Google Shape;113;p19"/>
          <p:cNvPicPr preferRelativeResize="0"/>
          <p:nvPr/>
        </p:nvPicPr>
        <p:blipFill>
          <a:blip r:embed="rId3">
            <a:alphaModFix/>
          </a:blip>
          <a:stretch>
            <a:fillRect/>
          </a:stretch>
        </p:blipFill>
        <p:spPr>
          <a:xfrm>
            <a:off x="1953100" y="2388975"/>
            <a:ext cx="617275" cy="617275"/>
          </a:xfrm>
          <a:prstGeom prst="rect">
            <a:avLst/>
          </a:prstGeom>
          <a:noFill/>
          <a:ln>
            <a:noFill/>
          </a:ln>
        </p:spPr>
      </p:pic>
      <p:pic>
        <p:nvPicPr>
          <p:cNvPr id="114" name="Google Shape;114;p19"/>
          <p:cNvPicPr preferRelativeResize="0"/>
          <p:nvPr/>
        </p:nvPicPr>
        <p:blipFill>
          <a:blip r:embed="rId4">
            <a:alphaModFix/>
          </a:blip>
          <a:stretch>
            <a:fillRect/>
          </a:stretch>
        </p:blipFill>
        <p:spPr>
          <a:xfrm>
            <a:off x="2083800" y="1506649"/>
            <a:ext cx="480432" cy="617277"/>
          </a:xfrm>
          <a:prstGeom prst="rect">
            <a:avLst/>
          </a:prstGeom>
          <a:noFill/>
          <a:ln>
            <a:noFill/>
          </a:ln>
        </p:spPr>
      </p:pic>
      <p:pic>
        <p:nvPicPr>
          <p:cNvPr id="115" name="Google Shape;115;p19"/>
          <p:cNvPicPr preferRelativeResize="0"/>
          <p:nvPr/>
        </p:nvPicPr>
        <p:blipFill>
          <a:blip r:embed="rId5">
            <a:alphaModFix/>
          </a:blip>
          <a:stretch>
            <a:fillRect/>
          </a:stretch>
        </p:blipFill>
        <p:spPr>
          <a:xfrm>
            <a:off x="1896976" y="3271303"/>
            <a:ext cx="729524" cy="729546"/>
          </a:xfrm>
          <a:prstGeom prst="rect">
            <a:avLst/>
          </a:prstGeom>
          <a:noFill/>
          <a:ln>
            <a:noFill/>
          </a:ln>
        </p:spPr>
      </p:pic>
      <p:pic>
        <p:nvPicPr>
          <p:cNvPr id="116" name="Google Shape;116;p19"/>
          <p:cNvPicPr preferRelativeResize="0"/>
          <p:nvPr/>
        </p:nvPicPr>
        <p:blipFill>
          <a:blip r:embed="rId6">
            <a:alphaModFix/>
          </a:blip>
          <a:stretch>
            <a:fillRect/>
          </a:stretch>
        </p:blipFill>
        <p:spPr>
          <a:xfrm>
            <a:off x="1959250" y="4265900"/>
            <a:ext cx="604975" cy="604975"/>
          </a:xfrm>
          <a:prstGeom prst="rect">
            <a:avLst/>
          </a:prstGeom>
          <a:noFill/>
          <a:ln>
            <a:noFill/>
          </a:ln>
        </p:spPr>
      </p:pic>
      <p:pic>
        <p:nvPicPr>
          <p:cNvPr id="117" name="Google Shape;117;p19"/>
          <p:cNvPicPr preferRelativeResize="0"/>
          <p:nvPr/>
        </p:nvPicPr>
        <p:blipFill>
          <a:blip r:embed="rId7">
            <a:alphaModFix/>
          </a:blip>
          <a:stretch>
            <a:fillRect/>
          </a:stretch>
        </p:blipFill>
        <p:spPr>
          <a:xfrm>
            <a:off x="5884775" y="1008750"/>
            <a:ext cx="2759600" cy="2069700"/>
          </a:xfrm>
          <a:prstGeom prst="rect">
            <a:avLst/>
          </a:prstGeom>
          <a:noFill/>
          <a:ln>
            <a:noFill/>
          </a:ln>
        </p:spPr>
      </p:pic>
      <p:pic>
        <p:nvPicPr>
          <p:cNvPr id="118" name="Google Shape;118;p19"/>
          <p:cNvPicPr preferRelativeResize="0"/>
          <p:nvPr/>
        </p:nvPicPr>
        <p:blipFill>
          <a:blip r:embed="rId8">
            <a:alphaModFix/>
          </a:blip>
          <a:stretch>
            <a:fillRect/>
          </a:stretch>
        </p:blipFill>
        <p:spPr>
          <a:xfrm>
            <a:off x="5884774" y="3270025"/>
            <a:ext cx="2679326" cy="170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82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 Giao diện tổng quát  </a:t>
            </a:r>
            <a:endParaRPr>
              <a:solidFill>
                <a:srgbClr val="0D0D0D"/>
              </a:solidFill>
              <a:latin typeface="Times New Roman"/>
              <a:ea typeface="Times New Roman"/>
              <a:cs typeface="Times New Roman"/>
              <a:sym typeface="Times New Roman"/>
            </a:endParaRPr>
          </a:p>
        </p:txBody>
      </p:sp>
      <p:sp>
        <p:nvSpPr>
          <p:cNvPr id="124" name="Google Shape;124;p20"/>
          <p:cNvSpPr/>
          <p:nvPr/>
        </p:nvSpPr>
        <p:spPr>
          <a:xfrm>
            <a:off x="3205750" y="959225"/>
            <a:ext cx="1814400" cy="5622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500">
                <a:solidFill>
                  <a:srgbClr val="0D0D0D"/>
                </a:solidFill>
                <a:latin typeface="Roboto"/>
                <a:ea typeface="Roboto"/>
                <a:cs typeface="Roboto"/>
                <a:sym typeface="Roboto"/>
              </a:rPr>
              <a:t>Giao diện chung</a:t>
            </a:r>
            <a:endParaRPr b="1" sz="1500">
              <a:solidFill>
                <a:srgbClr val="0D0D0D"/>
              </a:solidFill>
            </a:endParaRPr>
          </a:p>
        </p:txBody>
      </p:sp>
      <p:sp>
        <p:nvSpPr>
          <p:cNvPr id="125" name="Google Shape;125;p20"/>
          <p:cNvSpPr/>
          <p:nvPr/>
        </p:nvSpPr>
        <p:spPr>
          <a:xfrm>
            <a:off x="5660678" y="1878651"/>
            <a:ext cx="1538100" cy="442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500">
                <a:solidFill>
                  <a:srgbClr val="0D0D0D"/>
                </a:solidFill>
                <a:latin typeface="Roboto"/>
                <a:ea typeface="Roboto"/>
                <a:cs typeface="Roboto"/>
                <a:sym typeface="Roboto"/>
              </a:rPr>
              <a:t>LMS</a:t>
            </a:r>
            <a:endParaRPr b="1" sz="1500">
              <a:solidFill>
                <a:srgbClr val="0D0D0D"/>
              </a:solidFill>
            </a:endParaRPr>
          </a:p>
        </p:txBody>
      </p:sp>
      <p:sp>
        <p:nvSpPr>
          <p:cNvPr id="126" name="Google Shape;126;p20"/>
          <p:cNvSpPr/>
          <p:nvPr/>
        </p:nvSpPr>
        <p:spPr>
          <a:xfrm>
            <a:off x="712159" y="1878639"/>
            <a:ext cx="1538100" cy="442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1500">
                <a:solidFill>
                  <a:srgbClr val="0D0D0D"/>
                </a:solidFill>
                <a:latin typeface="Roboto"/>
                <a:ea typeface="Roboto"/>
                <a:cs typeface="Roboto"/>
                <a:sym typeface="Roboto"/>
              </a:rPr>
              <a:t>Thí nghiệm hóa học</a:t>
            </a:r>
            <a:endParaRPr b="1" sz="1500">
              <a:solidFill>
                <a:srgbClr val="0D0D0D"/>
              </a:solidFill>
            </a:endParaRPr>
          </a:p>
        </p:txBody>
      </p:sp>
      <p:sp>
        <p:nvSpPr>
          <p:cNvPr id="127" name="Google Shape;127;p20"/>
          <p:cNvSpPr/>
          <p:nvPr/>
        </p:nvSpPr>
        <p:spPr>
          <a:xfrm>
            <a:off x="109775" y="2778350"/>
            <a:ext cx="1098600" cy="442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500">
                <a:solidFill>
                  <a:srgbClr val="0D0D0D"/>
                </a:solidFill>
                <a:latin typeface="Roboto"/>
                <a:ea typeface="Roboto"/>
                <a:cs typeface="Roboto"/>
                <a:sym typeface="Roboto"/>
              </a:rPr>
              <a:t>Lý thuyết</a:t>
            </a:r>
            <a:endParaRPr sz="1500">
              <a:solidFill>
                <a:srgbClr val="0D0D0D"/>
              </a:solidFill>
            </a:endParaRPr>
          </a:p>
        </p:txBody>
      </p:sp>
      <p:sp>
        <p:nvSpPr>
          <p:cNvPr id="128" name="Google Shape;128;p20"/>
          <p:cNvSpPr/>
          <p:nvPr/>
        </p:nvSpPr>
        <p:spPr>
          <a:xfrm>
            <a:off x="1621325" y="2778350"/>
            <a:ext cx="1224600" cy="4425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500">
                <a:solidFill>
                  <a:srgbClr val="0D0D0D"/>
                </a:solidFill>
                <a:latin typeface="Roboto"/>
                <a:ea typeface="Roboto"/>
                <a:cs typeface="Roboto"/>
                <a:sym typeface="Roboto"/>
              </a:rPr>
              <a:t>Thực hành</a:t>
            </a:r>
            <a:endParaRPr sz="1500">
              <a:solidFill>
                <a:srgbClr val="0D0D0D"/>
              </a:solidFill>
            </a:endParaRPr>
          </a:p>
        </p:txBody>
      </p:sp>
      <p:sp>
        <p:nvSpPr>
          <p:cNvPr id="129" name="Google Shape;129;p20"/>
          <p:cNvSpPr/>
          <p:nvPr/>
        </p:nvSpPr>
        <p:spPr>
          <a:xfrm>
            <a:off x="3285224" y="2763550"/>
            <a:ext cx="1040700" cy="4251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500">
                <a:solidFill>
                  <a:srgbClr val="0D0D0D"/>
                </a:solidFill>
                <a:latin typeface="Roboto"/>
                <a:ea typeface="Roboto"/>
                <a:cs typeface="Roboto"/>
                <a:sym typeface="Roboto"/>
              </a:rPr>
              <a:t>Quản lý</a:t>
            </a:r>
            <a:endParaRPr sz="1500">
              <a:solidFill>
                <a:srgbClr val="0D0D0D"/>
              </a:solidFill>
            </a:endParaRPr>
          </a:p>
        </p:txBody>
      </p:sp>
      <p:sp>
        <p:nvSpPr>
          <p:cNvPr id="130" name="Google Shape;130;p20"/>
          <p:cNvSpPr/>
          <p:nvPr/>
        </p:nvSpPr>
        <p:spPr>
          <a:xfrm>
            <a:off x="7378272" y="2754175"/>
            <a:ext cx="1185600" cy="4572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500">
                <a:solidFill>
                  <a:srgbClr val="0D0D0D"/>
                </a:solidFill>
                <a:latin typeface="Roboto"/>
                <a:ea typeface="Roboto"/>
                <a:cs typeface="Roboto"/>
                <a:sym typeface="Roboto"/>
              </a:rPr>
              <a:t>Học sinh</a:t>
            </a:r>
            <a:endParaRPr sz="1500">
              <a:solidFill>
                <a:srgbClr val="0D0D0D"/>
              </a:solidFill>
            </a:endParaRPr>
          </a:p>
        </p:txBody>
      </p:sp>
      <p:cxnSp>
        <p:nvCxnSpPr>
          <p:cNvPr id="131" name="Google Shape;131;p20"/>
          <p:cNvCxnSpPr>
            <a:stCxn id="124" idx="2"/>
            <a:endCxn id="125" idx="0"/>
          </p:cNvCxnSpPr>
          <p:nvPr/>
        </p:nvCxnSpPr>
        <p:spPr>
          <a:xfrm flipH="1" rot="-5400000">
            <a:off x="5092750" y="541625"/>
            <a:ext cx="357300" cy="2316900"/>
          </a:xfrm>
          <a:prstGeom prst="bentConnector3">
            <a:avLst>
              <a:gd fmla="val 49990" name="adj1"/>
            </a:avLst>
          </a:prstGeom>
          <a:noFill/>
          <a:ln cap="flat" cmpd="sng" w="28575">
            <a:solidFill>
              <a:srgbClr val="0D0D0D"/>
            </a:solidFill>
            <a:prstDash val="solid"/>
            <a:round/>
            <a:headEnd len="sm" w="sm" type="none"/>
            <a:tailEnd len="sm" w="sm" type="none"/>
          </a:ln>
        </p:spPr>
      </p:cxnSp>
      <p:cxnSp>
        <p:nvCxnSpPr>
          <p:cNvPr id="132" name="Google Shape;132;p20"/>
          <p:cNvCxnSpPr>
            <a:stCxn id="126" idx="0"/>
            <a:endCxn id="124" idx="2"/>
          </p:cNvCxnSpPr>
          <p:nvPr/>
        </p:nvCxnSpPr>
        <p:spPr>
          <a:xfrm rot="-5400000">
            <a:off x="2618359" y="384189"/>
            <a:ext cx="357300" cy="2631600"/>
          </a:xfrm>
          <a:prstGeom prst="bentConnector3">
            <a:avLst>
              <a:gd fmla="val 49988" name="adj1"/>
            </a:avLst>
          </a:prstGeom>
          <a:noFill/>
          <a:ln cap="flat" cmpd="sng" w="28575">
            <a:solidFill>
              <a:srgbClr val="0D0D0D"/>
            </a:solidFill>
            <a:prstDash val="solid"/>
            <a:round/>
            <a:headEnd len="sm" w="sm" type="none"/>
            <a:tailEnd len="sm" w="sm" type="none"/>
          </a:ln>
        </p:spPr>
      </p:cxnSp>
      <p:cxnSp>
        <p:nvCxnSpPr>
          <p:cNvPr id="133" name="Google Shape;133;p20"/>
          <p:cNvCxnSpPr>
            <a:stCxn id="126" idx="2"/>
            <a:endCxn id="128" idx="0"/>
          </p:cNvCxnSpPr>
          <p:nvPr/>
        </p:nvCxnSpPr>
        <p:spPr>
          <a:xfrm flipH="1" rot="-5400000">
            <a:off x="1628809" y="2173539"/>
            <a:ext cx="457200" cy="752400"/>
          </a:xfrm>
          <a:prstGeom prst="bentConnector3">
            <a:avLst>
              <a:gd fmla="val 50001" name="adj1"/>
            </a:avLst>
          </a:prstGeom>
          <a:noFill/>
          <a:ln cap="flat" cmpd="sng" w="28575">
            <a:solidFill>
              <a:srgbClr val="0D0D0D"/>
            </a:solidFill>
            <a:prstDash val="solid"/>
            <a:round/>
            <a:headEnd len="sm" w="sm" type="none"/>
            <a:tailEnd len="sm" w="sm" type="none"/>
          </a:ln>
        </p:spPr>
      </p:cxnSp>
      <p:cxnSp>
        <p:nvCxnSpPr>
          <p:cNvPr id="134" name="Google Shape;134;p20"/>
          <p:cNvCxnSpPr>
            <a:stCxn id="127" idx="0"/>
            <a:endCxn id="126" idx="2"/>
          </p:cNvCxnSpPr>
          <p:nvPr/>
        </p:nvCxnSpPr>
        <p:spPr>
          <a:xfrm rot="-5400000">
            <a:off x="841475" y="2138750"/>
            <a:ext cx="457200" cy="822000"/>
          </a:xfrm>
          <a:prstGeom prst="bentConnector3">
            <a:avLst>
              <a:gd fmla="val 50001" name="adj1"/>
            </a:avLst>
          </a:prstGeom>
          <a:noFill/>
          <a:ln cap="flat" cmpd="sng" w="28575">
            <a:solidFill>
              <a:srgbClr val="0D0D0D"/>
            </a:solidFill>
            <a:prstDash val="solid"/>
            <a:round/>
            <a:headEnd len="sm" w="sm" type="none"/>
            <a:tailEnd len="sm" w="sm" type="none"/>
          </a:ln>
        </p:spPr>
      </p:cxnSp>
      <p:cxnSp>
        <p:nvCxnSpPr>
          <p:cNvPr id="135" name="Google Shape;135;p20"/>
          <p:cNvCxnSpPr>
            <a:stCxn id="125" idx="2"/>
            <a:endCxn id="130" idx="0"/>
          </p:cNvCxnSpPr>
          <p:nvPr/>
        </p:nvCxnSpPr>
        <p:spPr>
          <a:xfrm flipH="1" rot="-5400000">
            <a:off x="6983978" y="1766901"/>
            <a:ext cx="432900" cy="1541400"/>
          </a:xfrm>
          <a:prstGeom prst="bentConnector3">
            <a:avLst>
              <a:gd fmla="val 50014" name="adj1"/>
            </a:avLst>
          </a:prstGeom>
          <a:noFill/>
          <a:ln cap="flat" cmpd="sng" w="28575">
            <a:solidFill>
              <a:srgbClr val="0D0D0D"/>
            </a:solidFill>
            <a:prstDash val="solid"/>
            <a:round/>
            <a:headEnd len="sm" w="sm" type="none"/>
            <a:tailEnd len="sm" w="sm" type="none"/>
          </a:ln>
        </p:spPr>
      </p:cxnSp>
      <p:cxnSp>
        <p:nvCxnSpPr>
          <p:cNvPr id="136" name="Google Shape;136;p20"/>
          <p:cNvCxnSpPr>
            <a:stCxn id="129" idx="0"/>
            <a:endCxn id="125" idx="2"/>
          </p:cNvCxnSpPr>
          <p:nvPr/>
        </p:nvCxnSpPr>
        <p:spPr>
          <a:xfrm rot="-5400000">
            <a:off x="4896374" y="1230250"/>
            <a:ext cx="442500" cy="2624100"/>
          </a:xfrm>
          <a:prstGeom prst="bentConnector3">
            <a:avLst>
              <a:gd fmla="val 49989" name="adj1"/>
            </a:avLst>
          </a:prstGeom>
          <a:noFill/>
          <a:ln cap="flat" cmpd="sng" w="28575">
            <a:solidFill>
              <a:srgbClr val="0D0D0D"/>
            </a:solidFill>
            <a:prstDash val="solid"/>
            <a:round/>
            <a:headEnd len="sm" w="sm" type="none"/>
            <a:tailEnd len="sm" w="sm" type="none"/>
          </a:ln>
        </p:spPr>
      </p:cxnSp>
      <p:cxnSp>
        <p:nvCxnSpPr>
          <p:cNvPr id="137" name="Google Shape;137;p20"/>
          <p:cNvCxnSpPr>
            <a:stCxn id="138" idx="0"/>
            <a:endCxn id="125" idx="2"/>
          </p:cNvCxnSpPr>
          <p:nvPr/>
        </p:nvCxnSpPr>
        <p:spPr>
          <a:xfrm rot="-5400000">
            <a:off x="5834525" y="2168350"/>
            <a:ext cx="442500" cy="747900"/>
          </a:xfrm>
          <a:prstGeom prst="bentConnector3">
            <a:avLst>
              <a:gd fmla="val 49989" name="adj1"/>
            </a:avLst>
          </a:prstGeom>
          <a:noFill/>
          <a:ln cap="flat" cmpd="sng" w="28575">
            <a:solidFill>
              <a:srgbClr val="0D0D0D"/>
            </a:solidFill>
            <a:prstDash val="solid"/>
            <a:round/>
            <a:headEnd len="sm" w="sm" type="none"/>
            <a:tailEnd len="sm" w="sm" type="none"/>
          </a:ln>
        </p:spPr>
      </p:cxnSp>
      <p:sp>
        <p:nvSpPr>
          <p:cNvPr id="138" name="Google Shape;138;p20"/>
          <p:cNvSpPr/>
          <p:nvPr/>
        </p:nvSpPr>
        <p:spPr>
          <a:xfrm>
            <a:off x="5089025" y="2763550"/>
            <a:ext cx="1185600" cy="4251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500">
                <a:solidFill>
                  <a:srgbClr val="0D0D0D"/>
                </a:solidFill>
                <a:latin typeface="Roboto"/>
                <a:ea typeface="Roboto"/>
                <a:cs typeface="Roboto"/>
                <a:sym typeface="Roboto"/>
              </a:rPr>
              <a:t>Giáo viên</a:t>
            </a:r>
            <a:endParaRPr sz="1500">
              <a:solidFill>
                <a:srgbClr val="0D0D0D"/>
              </a:solidFill>
            </a:endParaRPr>
          </a:p>
        </p:txBody>
      </p:sp>
      <p:sp>
        <p:nvSpPr>
          <p:cNvPr id="139" name="Google Shape;139;p20"/>
          <p:cNvSpPr/>
          <p:nvPr/>
        </p:nvSpPr>
        <p:spPr>
          <a:xfrm>
            <a:off x="1690832" y="4491800"/>
            <a:ext cx="8961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Lớp Học</a:t>
            </a:r>
            <a:endParaRPr>
              <a:solidFill>
                <a:srgbClr val="0D0D0D"/>
              </a:solidFill>
            </a:endParaRPr>
          </a:p>
        </p:txBody>
      </p:sp>
      <p:sp>
        <p:nvSpPr>
          <p:cNvPr id="140" name="Google Shape;140;p20"/>
          <p:cNvSpPr/>
          <p:nvPr/>
        </p:nvSpPr>
        <p:spPr>
          <a:xfrm>
            <a:off x="2685007" y="4491800"/>
            <a:ext cx="8961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Giáo viên</a:t>
            </a:r>
            <a:endParaRPr>
              <a:solidFill>
                <a:srgbClr val="0D0D0D"/>
              </a:solidFill>
              <a:latin typeface="Roboto"/>
              <a:ea typeface="Roboto"/>
              <a:cs typeface="Roboto"/>
              <a:sym typeface="Roboto"/>
            </a:endParaRPr>
          </a:p>
        </p:txBody>
      </p:sp>
      <p:sp>
        <p:nvSpPr>
          <p:cNvPr id="141" name="Google Shape;141;p20"/>
          <p:cNvSpPr/>
          <p:nvPr/>
        </p:nvSpPr>
        <p:spPr>
          <a:xfrm>
            <a:off x="2438735" y="3618963"/>
            <a:ext cx="11151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Thêm, xóa, sửa</a:t>
            </a:r>
            <a:endParaRPr>
              <a:solidFill>
                <a:srgbClr val="0D0D0D"/>
              </a:solidFill>
              <a:latin typeface="Roboto"/>
              <a:ea typeface="Roboto"/>
              <a:cs typeface="Roboto"/>
              <a:sym typeface="Roboto"/>
            </a:endParaRPr>
          </a:p>
        </p:txBody>
      </p:sp>
      <p:sp>
        <p:nvSpPr>
          <p:cNvPr id="142" name="Google Shape;142;p20"/>
          <p:cNvSpPr/>
          <p:nvPr/>
        </p:nvSpPr>
        <p:spPr>
          <a:xfrm>
            <a:off x="431200" y="4491800"/>
            <a:ext cx="10500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Học sinh</a:t>
            </a:r>
            <a:endParaRPr>
              <a:solidFill>
                <a:srgbClr val="0D0D0D"/>
              </a:solidFill>
            </a:endParaRPr>
          </a:p>
        </p:txBody>
      </p:sp>
      <p:cxnSp>
        <p:nvCxnSpPr>
          <p:cNvPr id="143" name="Google Shape;143;p20"/>
          <p:cNvCxnSpPr>
            <a:stCxn id="129" idx="2"/>
            <a:endCxn id="141" idx="0"/>
          </p:cNvCxnSpPr>
          <p:nvPr/>
        </p:nvCxnSpPr>
        <p:spPr>
          <a:xfrm flipH="1">
            <a:off x="2996174" y="3188650"/>
            <a:ext cx="809400" cy="430200"/>
          </a:xfrm>
          <a:prstGeom prst="straightConnector1">
            <a:avLst/>
          </a:prstGeom>
          <a:noFill/>
          <a:ln cap="flat" cmpd="sng" w="28575">
            <a:solidFill>
              <a:srgbClr val="0D0D0D"/>
            </a:solidFill>
            <a:prstDash val="solid"/>
            <a:round/>
            <a:headEnd len="med" w="med" type="none"/>
            <a:tailEnd len="med" w="med" type="none"/>
          </a:ln>
        </p:spPr>
      </p:cxnSp>
      <p:cxnSp>
        <p:nvCxnSpPr>
          <p:cNvPr id="144" name="Google Shape;144;p20"/>
          <p:cNvCxnSpPr>
            <a:stCxn id="141" idx="2"/>
            <a:endCxn id="139" idx="0"/>
          </p:cNvCxnSpPr>
          <p:nvPr/>
        </p:nvCxnSpPr>
        <p:spPr>
          <a:xfrm flipH="1">
            <a:off x="2138885" y="4061463"/>
            <a:ext cx="857400" cy="430200"/>
          </a:xfrm>
          <a:prstGeom prst="straightConnector1">
            <a:avLst/>
          </a:prstGeom>
          <a:noFill/>
          <a:ln cap="flat" cmpd="sng" w="28575">
            <a:solidFill>
              <a:srgbClr val="0D0D0D"/>
            </a:solidFill>
            <a:prstDash val="solid"/>
            <a:round/>
            <a:headEnd len="med" w="med" type="none"/>
            <a:tailEnd len="med" w="med" type="none"/>
          </a:ln>
        </p:spPr>
      </p:cxnSp>
      <p:cxnSp>
        <p:nvCxnSpPr>
          <p:cNvPr id="145" name="Google Shape;145;p20"/>
          <p:cNvCxnSpPr>
            <a:stCxn id="141" idx="2"/>
            <a:endCxn id="140" idx="0"/>
          </p:cNvCxnSpPr>
          <p:nvPr/>
        </p:nvCxnSpPr>
        <p:spPr>
          <a:xfrm>
            <a:off x="2996285" y="4061463"/>
            <a:ext cx="136800" cy="430200"/>
          </a:xfrm>
          <a:prstGeom prst="straightConnector1">
            <a:avLst/>
          </a:prstGeom>
          <a:noFill/>
          <a:ln cap="flat" cmpd="sng" w="28575">
            <a:solidFill>
              <a:srgbClr val="0D0D0D"/>
            </a:solidFill>
            <a:prstDash val="solid"/>
            <a:round/>
            <a:headEnd len="med" w="med" type="none"/>
            <a:tailEnd len="med" w="med" type="none"/>
          </a:ln>
        </p:spPr>
      </p:cxnSp>
      <p:cxnSp>
        <p:nvCxnSpPr>
          <p:cNvPr id="146" name="Google Shape;146;p20"/>
          <p:cNvCxnSpPr>
            <a:stCxn id="141" idx="2"/>
            <a:endCxn id="142" idx="0"/>
          </p:cNvCxnSpPr>
          <p:nvPr/>
        </p:nvCxnSpPr>
        <p:spPr>
          <a:xfrm flipH="1">
            <a:off x="956285" y="4061463"/>
            <a:ext cx="2040000" cy="430200"/>
          </a:xfrm>
          <a:prstGeom prst="straightConnector1">
            <a:avLst/>
          </a:prstGeom>
          <a:noFill/>
          <a:ln cap="flat" cmpd="sng" w="28575">
            <a:solidFill>
              <a:srgbClr val="0D0D0D"/>
            </a:solidFill>
            <a:prstDash val="solid"/>
            <a:round/>
            <a:headEnd len="med" w="med" type="none"/>
            <a:tailEnd len="med" w="med" type="none"/>
          </a:ln>
        </p:spPr>
      </p:cxnSp>
      <p:sp>
        <p:nvSpPr>
          <p:cNvPr id="147" name="Google Shape;147;p20"/>
          <p:cNvSpPr/>
          <p:nvPr/>
        </p:nvSpPr>
        <p:spPr>
          <a:xfrm>
            <a:off x="4926150" y="4515950"/>
            <a:ext cx="11151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Bài giảng</a:t>
            </a:r>
            <a:endParaRPr>
              <a:solidFill>
                <a:srgbClr val="0D0D0D"/>
              </a:solidFill>
            </a:endParaRPr>
          </a:p>
        </p:txBody>
      </p:sp>
      <p:sp>
        <p:nvSpPr>
          <p:cNvPr id="148" name="Google Shape;148;p20"/>
          <p:cNvSpPr/>
          <p:nvPr/>
        </p:nvSpPr>
        <p:spPr>
          <a:xfrm>
            <a:off x="3805582" y="4515938"/>
            <a:ext cx="8961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Tài liệu</a:t>
            </a:r>
            <a:endParaRPr>
              <a:solidFill>
                <a:srgbClr val="0D0D0D"/>
              </a:solidFill>
              <a:latin typeface="Roboto"/>
              <a:ea typeface="Roboto"/>
              <a:cs typeface="Roboto"/>
              <a:sym typeface="Roboto"/>
            </a:endParaRPr>
          </a:p>
        </p:txBody>
      </p:sp>
      <p:sp>
        <p:nvSpPr>
          <p:cNvPr id="149" name="Google Shape;149;p20"/>
          <p:cNvSpPr/>
          <p:nvPr/>
        </p:nvSpPr>
        <p:spPr>
          <a:xfrm>
            <a:off x="4372848" y="3563177"/>
            <a:ext cx="1185600" cy="4782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Thêm, xóa, sửa</a:t>
            </a:r>
            <a:endParaRPr>
              <a:solidFill>
                <a:srgbClr val="0D0D0D"/>
              </a:solidFill>
              <a:latin typeface="Roboto"/>
              <a:ea typeface="Roboto"/>
              <a:cs typeface="Roboto"/>
              <a:sym typeface="Roboto"/>
            </a:endParaRPr>
          </a:p>
        </p:txBody>
      </p:sp>
      <p:sp>
        <p:nvSpPr>
          <p:cNvPr id="150" name="Google Shape;150;p20"/>
          <p:cNvSpPr/>
          <p:nvPr/>
        </p:nvSpPr>
        <p:spPr>
          <a:xfrm>
            <a:off x="5828951" y="3581025"/>
            <a:ext cx="9918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Chấm điểm</a:t>
            </a:r>
            <a:endParaRPr>
              <a:solidFill>
                <a:srgbClr val="0D0D0D"/>
              </a:solidFill>
            </a:endParaRPr>
          </a:p>
        </p:txBody>
      </p:sp>
      <p:cxnSp>
        <p:nvCxnSpPr>
          <p:cNvPr id="151" name="Google Shape;151;p20"/>
          <p:cNvCxnSpPr>
            <a:stCxn id="149" idx="2"/>
            <a:endCxn id="147" idx="0"/>
          </p:cNvCxnSpPr>
          <p:nvPr/>
        </p:nvCxnSpPr>
        <p:spPr>
          <a:xfrm>
            <a:off x="4965648" y="4041377"/>
            <a:ext cx="518100" cy="474600"/>
          </a:xfrm>
          <a:prstGeom prst="straightConnector1">
            <a:avLst/>
          </a:prstGeom>
          <a:noFill/>
          <a:ln cap="flat" cmpd="sng" w="28575">
            <a:solidFill>
              <a:srgbClr val="0D0D0D"/>
            </a:solidFill>
            <a:prstDash val="solid"/>
            <a:round/>
            <a:headEnd len="med" w="med" type="none"/>
            <a:tailEnd len="med" w="med" type="none"/>
          </a:ln>
        </p:spPr>
      </p:cxnSp>
      <p:cxnSp>
        <p:nvCxnSpPr>
          <p:cNvPr id="152" name="Google Shape;152;p20"/>
          <p:cNvCxnSpPr>
            <a:stCxn id="149" idx="2"/>
            <a:endCxn id="148" idx="0"/>
          </p:cNvCxnSpPr>
          <p:nvPr/>
        </p:nvCxnSpPr>
        <p:spPr>
          <a:xfrm flipH="1">
            <a:off x="4253748" y="4041377"/>
            <a:ext cx="711900" cy="474600"/>
          </a:xfrm>
          <a:prstGeom prst="straightConnector1">
            <a:avLst/>
          </a:prstGeom>
          <a:noFill/>
          <a:ln cap="flat" cmpd="sng" w="28575">
            <a:solidFill>
              <a:srgbClr val="0D0D0D"/>
            </a:solidFill>
            <a:prstDash val="solid"/>
            <a:round/>
            <a:headEnd len="med" w="med" type="none"/>
            <a:tailEnd len="med" w="med" type="none"/>
          </a:ln>
        </p:spPr>
      </p:cxnSp>
      <p:cxnSp>
        <p:nvCxnSpPr>
          <p:cNvPr id="153" name="Google Shape;153;p20"/>
          <p:cNvCxnSpPr>
            <a:stCxn id="138" idx="2"/>
            <a:endCxn id="150" idx="0"/>
          </p:cNvCxnSpPr>
          <p:nvPr/>
        </p:nvCxnSpPr>
        <p:spPr>
          <a:xfrm>
            <a:off x="5681825" y="3188650"/>
            <a:ext cx="642900" cy="392400"/>
          </a:xfrm>
          <a:prstGeom prst="straightConnector1">
            <a:avLst/>
          </a:prstGeom>
          <a:noFill/>
          <a:ln cap="flat" cmpd="sng" w="28575">
            <a:solidFill>
              <a:srgbClr val="0D0D0D"/>
            </a:solidFill>
            <a:prstDash val="solid"/>
            <a:round/>
            <a:headEnd len="med" w="med" type="none"/>
            <a:tailEnd len="med" w="med" type="none"/>
          </a:ln>
        </p:spPr>
      </p:cxnSp>
      <p:cxnSp>
        <p:nvCxnSpPr>
          <p:cNvPr id="154" name="Google Shape;154;p20"/>
          <p:cNvCxnSpPr>
            <a:stCxn id="138" idx="2"/>
            <a:endCxn id="149" idx="0"/>
          </p:cNvCxnSpPr>
          <p:nvPr/>
        </p:nvCxnSpPr>
        <p:spPr>
          <a:xfrm flipH="1">
            <a:off x="4965725" y="3188650"/>
            <a:ext cx="716100" cy="374400"/>
          </a:xfrm>
          <a:prstGeom prst="straightConnector1">
            <a:avLst/>
          </a:prstGeom>
          <a:noFill/>
          <a:ln cap="flat" cmpd="sng" w="28575">
            <a:solidFill>
              <a:srgbClr val="0D0D0D"/>
            </a:solidFill>
            <a:prstDash val="solid"/>
            <a:round/>
            <a:headEnd len="med" w="med" type="none"/>
            <a:tailEnd len="med" w="med" type="none"/>
          </a:ln>
        </p:spPr>
      </p:cxnSp>
      <p:sp>
        <p:nvSpPr>
          <p:cNvPr id="155" name="Google Shape;155;p20"/>
          <p:cNvSpPr/>
          <p:nvPr/>
        </p:nvSpPr>
        <p:spPr>
          <a:xfrm>
            <a:off x="7971076" y="4178775"/>
            <a:ext cx="9918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Làm bài</a:t>
            </a:r>
            <a:endParaRPr>
              <a:solidFill>
                <a:srgbClr val="0D0D0D"/>
              </a:solidFill>
            </a:endParaRPr>
          </a:p>
        </p:txBody>
      </p:sp>
      <p:cxnSp>
        <p:nvCxnSpPr>
          <p:cNvPr id="156" name="Google Shape;156;p20"/>
          <p:cNvCxnSpPr>
            <a:stCxn id="130" idx="2"/>
            <a:endCxn id="155" idx="0"/>
          </p:cNvCxnSpPr>
          <p:nvPr/>
        </p:nvCxnSpPr>
        <p:spPr>
          <a:xfrm>
            <a:off x="7971072" y="3211375"/>
            <a:ext cx="495900" cy="967500"/>
          </a:xfrm>
          <a:prstGeom prst="straightConnector1">
            <a:avLst/>
          </a:prstGeom>
          <a:noFill/>
          <a:ln cap="flat" cmpd="sng" w="28575">
            <a:solidFill>
              <a:srgbClr val="0D0D0D"/>
            </a:solidFill>
            <a:prstDash val="solid"/>
            <a:round/>
            <a:headEnd len="med" w="med" type="none"/>
            <a:tailEnd len="med" w="med" type="none"/>
          </a:ln>
        </p:spPr>
      </p:cxnSp>
      <p:sp>
        <p:nvSpPr>
          <p:cNvPr id="157" name="Google Shape;157;p20"/>
          <p:cNvSpPr/>
          <p:nvPr/>
        </p:nvSpPr>
        <p:spPr>
          <a:xfrm>
            <a:off x="6700001" y="4178775"/>
            <a:ext cx="991800" cy="442500"/>
          </a:xfrm>
          <a:prstGeom prst="roundRect">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rgbClr val="0D0D0D"/>
                </a:solidFill>
                <a:latin typeface="Roboto"/>
                <a:ea typeface="Roboto"/>
                <a:cs typeface="Roboto"/>
                <a:sym typeface="Roboto"/>
              </a:rPr>
              <a:t>Truy cập </a:t>
            </a:r>
            <a:endParaRPr>
              <a:solidFill>
                <a:srgbClr val="0D0D0D"/>
              </a:solidFill>
              <a:latin typeface="Roboto"/>
              <a:ea typeface="Roboto"/>
              <a:cs typeface="Roboto"/>
              <a:sym typeface="Roboto"/>
            </a:endParaRPr>
          </a:p>
          <a:p>
            <a:pPr indent="0" lvl="0" marL="0" rtl="0" algn="ctr">
              <a:spcBef>
                <a:spcPts val="0"/>
              </a:spcBef>
              <a:spcAft>
                <a:spcPts val="0"/>
              </a:spcAft>
              <a:buNone/>
            </a:pPr>
            <a:r>
              <a:rPr lang="vi">
                <a:solidFill>
                  <a:srgbClr val="0D0D0D"/>
                </a:solidFill>
                <a:latin typeface="Roboto"/>
                <a:ea typeface="Roboto"/>
                <a:cs typeface="Roboto"/>
                <a:sym typeface="Roboto"/>
              </a:rPr>
              <a:t>tài liệu</a:t>
            </a:r>
            <a:endParaRPr>
              <a:solidFill>
                <a:srgbClr val="0D0D0D"/>
              </a:solidFill>
            </a:endParaRPr>
          </a:p>
        </p:txBody>
      </p:sp>
      <p:cxnSp>
        <p:nvCxnSpPr>
          <p:cNvPr id="158" name="Google Shape;158;p20"/>
          <p:cNvCxnSpPr>
            <a:stCxn id="130" idx="2"/>
            <a:endCxn id="157" idx="0"/>
          </p:cNvCxnSpPr>
          <p:nvPr/>
        </p:nvCxnSpPr>
        <p:spPr>
          <a:xfrm flipH="1">
            <a:off x="7195872" y="3211375"/>
            <a:ext cx="775200" cy="967500"/>
          </a:xfrm>
          <a:prstGeom prst="straightConnector1">
            <a:avLst/>
          </a:prstGeom>
          <a:noFill/>
          <a:ln cap="flat" cmpd="sng" w="28575">
            <a:solidFill>
              <a:srgbClr val="0D0D0D"/>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87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D0D0D"/>
                </a:solidFill>
                <a:latin typeface="Times New Roman"/>
                <a:ea typeface="Times New Roman"/>
                <a:cs typeface="Times New Roman"/>
                <a:sym typeface="Times New Roman"/>
              </a:rPr>
              <a:t>5. </a:t>
            </a:r>
            <a:r>
              <a:rPr lang="vi">
                <a:solidFill>
                  <a:srgbClr val="0D0D0D"/>
                </a:solidFill>
                <a:latin typeface="Times New Roman"/>
                <a:ea typeface="Times New Roman"/>
                <a:cs typeface="Times New Roman"/>
                <a:sym typeface="Times New Roman"/>
              </a:rPr>
              <a:t>Giao diện tổng quát</a:t>
            </a:r>
            <a:endParaRPr>
              <a:solidFill>
                <a:srgbClr val="0D0D0D"/>
              </a:solidFill>
              <a:latin typeface="Times New Roman"/>
              <a:ea typeface="Times New Roman"/>
              <a:cs typeface="Times New Roman"/>
              <a:sym typeface="Times New Roman"/>
            </a:endParaRPr>
          </a:p>
        </p:txBody>
      </p:sp>
      <p:sp>
        <p:nvSpPr>
          <p:cNvPr id="164" name="Google Shape;164;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1"/>
          <p:cNvPicPr preferRelativeResize="0"/>
          <p:nvPr/>
        </p:nvPicPr>
        <p:blipFill>
          <a:blip r:embed="rId3">
            <a:alphaModFix/>
          </a:blip>
          <a:stretch>
            <a:fillRect/>
          </a:stretch>
        </p:blipFill>
        <p:spPr>
          <a:xfrm>
            <a:off x="9525" y="862900"/>
            <a:ext cx="9124950" cy="418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